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67" r:id="rId3"/>
    <p:sldId id="273" r:id="rId4"/>
    <p:sldId id="271" r:id="rId5"/>
    <p:sldId id="274" r:id="rId6"/>
    <p:sldId id="275" r:id="rId7"/>
    <p:sldId id="276" r:id="rId8"/>
    <p:sldId id="277" r:id="rId9"/>
    <p:sldId id="278" r:id="rId10"/>
    <p:sldId id="279" r:id="rId11"/>
    <p:sldId id="280" r:id="rId12"/>
    <p:sldId id="281" r:id="rId13"/>
    <p:sldId id="282" r:id="rId14"/>
    <p:sldId id="284" r:id="rId15"/>
    <p:sldId id="285" r:id="rId16"/>
    <p:sldId id="286" r:id="rId17"/>
    <p:sldId id="283" r:id="rId18"/>
    <p:sldId id="287" r:id="rId19"/>
    <p:sldId id="288" r:id="rId20"/>
    <p:sldId id="289" r:id="rId21"/>
    <p:sldId id="290" r:id="rId22"/>
    <p:sldId id="294" r:id="rId23"/>
    <p:sldId id="291" r:id="rId24"/>
    <p:sldId id="309" r:id="rId25"/>
    <p:sldId id="292" r:id="rId26"/>
    <p:sldId id="308" r:id="rId27"/>
    <p:sldId id="293" r:id="rId28"/>
    <p:sldId id="302" r:id="rId29"/>
    <p:sldId id="298" r:id="rId30"/>
    <p:sldId id="296" r:id="rId31"/>
    <p:sldId id="297" r:id="rId32"/>
    <p:sldId id="307" r:id="rId33"/>
    <p:sldId id="301" r:id="rId34"/>
    <p:sldId id="303" r:id="rId35"/>
    <p:sldId id="300" r:id="rId36"/>
    <p:sldId id="310" r:id="rId37"/>
    <p:sldId id="304" r:id="rId38"/>
    <p:sldId id="311" r:id="rId39"/>
    <p:sldId id="312" r:id="rId40"/>
    <p:sldId id="305" r:id="rId41"/>
    <p:sldId id="306" r:id="rId42"/>
    <p:sldId id="313" r:id="rId43"/>
    <p:sldId id="314" r:id="rId44"/>
  </p:sldIdLst>
  <p:sldSz cx="10160000" cy="7620000"/>
  <p:notesSz cx="6858000" cy="9144000"/>
  <p:defaultTextStyle>
    <a:lvl1pPr algn="ctr" defTabSz="457200">
      <a:defRPr sz="3400">
        <a:latin typeface="+mn-lt"/>
        <a:ea typeface="+mn-ea"/>
        <a:cs typeface="+mn-cs"/>
        <a:sym typeface="Helvetica Neue"/>
      </a:defRPr>
    </a:lvl1pPr>
    <a:lvl2pPr algn="ctr" defTabSz="457200">
      <a:defRPr sz="3400">
        <a:latin typeface="+mn-lt"/>
        <a:ea typeface="+mn-ea"/>
        <a:cs typeface="+mn-cs"/>
        <a:sym typeface="Helvetica Neue"/>
      </a:defRPr>
    </a:lvl2pPr>
    <a:lvl3pPr algn="ctr" defTabSz="457200">
      <a:defRPr sz="3400">
        <a:latin typeface="+mn-lt"/>
        <a:ea typeface="+mn-ea"/>
        <a:cs typeface="+mn-cs"/>
        <a:sym typeface="Helvetica Neue"/>
      </a:defRPr>
    </a:lvl3pPr>
    <a:lvl4pPr algn="ctr" defTabSz="457200">
      <a:defRPr sz="3400">
        <a:latin typeface="+mn-lt"/>
        <a:ea typeface="+mn-ea"/>
        <a:cs typeface="+mn-cs"/>
        <a:sym typeface="Helvetica Neue"/>
      </a:defRPr>
    </a:lvl4pPr>
    <a:lvl5pPr algn="ctr" defTabSz="457200">
      <a:defRPr sz="3400">
        <a:latin typeface="+mn-lt"/>
        <a:ea typeface="+mn-ea"/>
        <a:cs typeface="+mn-cs"/>
        <a:sym typeface="Helvetica Neue"/>
      </a:defRPr>
    </a:lvl5pPr>
    <a:lvl6pPr algn="ctr" defTabSz="457200">
      <a:defRPr sz="3400">
        <a:latin typeface="+mn-lt"/>
        <a:ea typeface="+mn-ea"/>
        <a:cs typeface="+mn-cs"/>
        <a:sym typeface="Helvetica Neue"/>
      </a:defRPr>
    </a:lvl6pPr>
    <a:lvl7pPr algn="ctr" defTabSz="457200">
      <a:defRPr sz="3400">
        <a:latin typeface="+mn-lt"/>
        <a:ea typeface="+mn-ea"/>
        <a:cs typeface="+mn-cs"/>
        <a:sym typeface="Helvetica Neue"/>
      </a:defRPr>
    </a:lvl7pPr>
    <a:lvl8pPr algn="ctr" defTabSz="457200">
      <a:defRPr sz="3400">
        <a:latin typeface="+mn-lt"/>
        <a:ea typeface="+mn-ea"/>
        <a:cs typeface="+mn-cs"/>
        <a:sym typeface="Helvetica Neue"/>
      </a:defRPr>
    </a:lvl8pPr>
    <a:lvl9pPr algn="ctr" defTabSz="457200">
      <a:defRPr sz="3400">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a:tcStyle>
        <a:tcBdr/>
        <a:fill>
          <a:solidFill>
            <a:srgbClr val="E6EA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E7CB"/>
          </a:solidFill>
        </a:fill>
      </a:tcStyle>
    </a:wholeTbl>
    <a:band2H>
      <a:tcTxStyle/>
      <a:tcStyle>
        <a:tcBdr/>
        <a:fill>
          <a:solidFill>
            <a:srgbClr val="F8F4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CDDE"/>
          </a:solidFill>
        </a:fill>
      </a:tcStyle>
    </a:wholeTbl>
    <a:band2H>
      <a:tcTxStyle/>
      <a:tcStyle>
        <a:tcBdr/>
        <a:fill>
          <a:solidFill>
            <a:srgbClr val="EBE8EF"/>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365C0"/>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1040" y="-104"/>
      </p:cViewPr>
      <p:guideLst>
        <p:guide orient="horz" pos="2400"/>
        <p:guide pos="32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88" name="Shape 8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87360108"/>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r>
              <a:rPr lang="en-US" dirty="0" smtClean="0"/>
              <a:t>Does</a:t>
            </a:r>
            <a:r>
              <a:rPr lang="en-US" baseline="0" dirty="0" smtClean="0"/>
              <a:t> LTI provide real evidence that there can be a single approach for integrating with multiple software platforms? </a:t>
            </a:r>
          </a:p>
          <a:p>
            <a:r>
              <a:rPr lang="en-US" baseline="0" dirty="0" smtClean="0"/>
              <a:t>Yes, over 20 learning platforms accept LTI apps – and growing.</a:t>
            </a:r>
          </a:p>
          <a:p>
            <a:r>
              <a:rPr lang="en-US" baseline="0" dirty="0" smtClean="0"/>
              <a:t>In addition, there are now over 100 certified LTI applications !!!</a:t>
            </a:r>
          </a:p>
          <a:p>
            <a:r>
              <a:rPr lang="en-US" baseline="0" dirty="0" smtClean="0"/>
              <a:t>In fact there were close to 100 new certifications in 2013 alone.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A0A5EDE-1ED4-1947-9F19-2463F9B1A52A}" type="slidenum">
              <a:rPr lang="en-US" smtClean="0"/>
              <a:t>16</a:t>
            </a:fld>
            <a:endParaRPr lang="en-US"/>
          </a:p>
        </p:txBody>
      </p:sp>
    </p:spTree>
    <p:extLst>
      <p:ext uri="{BB962C8B-B14F-4D97-AF65-F5344CB8AC3E}">
        <p14:creationId xmlns:p14="http://schemas.microsoft.com/office/powerpoint/2010/main" val="237260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9" name="Shape 9"/>
          <p:cNvSpPr/>
          <p:nvPr/>
        </p:nvSpPr>
        <p:spPr>
          <a:xfrm>
            <a:off x="126999" y="4910666"/>
            <a:ext cx="9906001" cy="3132041"/>
          </a:xfrm>
          <a:prstGeom prst="rect">
            <a:avLst/>
          </a:prstGeom>
          <a:solidFill>
            <a:srgbClr val="FFFFFF"/>
          </a:solidFill>
          <a:ln w="12700">
            <a:miter lim="400000"/>
          </a:ln>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10" name="Shape 10"/>
          <p:cNvSpPr/>
          <p:nvPr/>
        </p:nvSpPr>
        <p:spPr>
          <a:xfrm>
            <a:off x="11557000" y="800100"/>
            <a:ext cx="165100" cy="39497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11" name="Shape 11"/>
          <p:cNvSpPr/>
          <p:nvPr/>
        </p:nvSpPr>
        <p:spPr>
          <a:xfrm>
            <a:off x="12230100" y="4298950"/>
            <a:ext cx="165100" cy="23749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12" name="image3.png"/>
          <p:cNvPicPr/>
          <p:nvPr/>
        </p:nvPicPr>
        <p:blipFill>
          <a:blip r:embed="rId2">
            <a:extLst/>
          </a:blip>
          <a:stretch>
            <a:fillRect/>
          </a:stretch>
        </p:blipFill>
        <p:spPr>
          <a:xfrm>
            <a:off x="129228" y="-27518"/>
            <a:ext cx="9901543" cy="4927604"/>
          </a:xfrm>
          <a:prstGeom prst="rect">
            <a:avLst/>
          </a:prstGeom>
          <a:ln w="12700">
            <a:miter lim="400000"/>
          </a:ln>
        </p:spPr>
      </p:pic>
      <p:sp>
        <p:nvSpPr>
          <p:cNvPr id="13" name="Shape 13"/>
          <p:cNvSpPr/>
          <p:nvPr/>
        </p:nvSpPr>
        <p:spPr>
          <a:xfrm>
            <a:off x="-876300" y="7023100"/>
            <a:ext cx="165100" cy="19812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14" name="image2.png"/>
          <p:cNvPicPr/>
          <p:nvPr/>
        </p:nvPicPr>
        <p:blipFill>
          <a:blip r:embed="rId3">
            <a:extLst/>
          </a:blip>
          <a:stretch>
            <a:fillRect/>
          </a:stretch>
        </p:blipFill>
        <p:spPr>
          <a:xfrm>
            <a:off x="8089379" y="5669650"/>
            <a:ext cx="1578423" cy="1361825"/>
          </a:xfrm>
          <a:prstGeom prst="rect">
            <a:avLst/>
          </a:prstGeom>
          <a:ln w="12700">
            <a:miter lim="400000"/>
          </a:ln>
          <a:effectLst>
            <a:outerShdw blurRad="190500" dist="8455" dir="5400000" rotWithShape="0">
              <a:srgbClr val="000000">
                <a:alpha val="25286"/>
              </a:srgbClr>
            </a:outerShdw>
          </a:effectLst>
        </p:spPr>
      </p:pic>
      <p:pic>
        <p:nvPicPr>
          <p:cNvPr id="15" name="image4.png"/>
          <p:cNvPicPr/>
          <p:nvPr/>
        </p:nvPicPr>
        <p:blipFill>
          <a:blip r:embed="rId4">
            <a:extLst/>
          </a:blip>
          <a:stretch>
            <a:fillRect/>
          </a:stretch>
        </p:blipFill>
        <p:spPr>
          <a:xfrm>
            <a:off x="-3174046" y="8693659"/>
            <a:ext cx="1829470" cy="1451844"/>
          </a:xfrm>
          <a:prstGeom prst="rect">
            <a:avLst/>
          </a:prstGeom>
          <a:ln w="12700">
            <a:miter lim="400000"/>
          </a:ln>
          <a:effectLst>
            <a:outerShdw blurRad="88900" dist="112730" dir="2700000" rotWithShape="0">
              <a:srgbClr val="000000">
                <a:alpha val="27035"/>
              </a:srgbClr>
            </a:outerShdw>
          </a:effectLst>
        </p:spPr>
      </p:pic>
      <p:sp>
        <p:nvSpPr>
          <p:cNvPr id="16" name="Shape 16"/>
          <p:cNvSpPr/>
          <p:nvPr/>
        </p:nvSpPr>
        <p:spPr>
          <a:xfrm>
            <a:off x="3018828" y="-3498850"/>
            <a:ext cx="7249122" cy="2387601"/>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17" name="image5.png"/>
          <p:cNvPicPr/>
          <p:nvPr/>
        </p:nvPicPr>
        <p:blipFill>
          <a:blip r:embed="rId5">
            <a:extLst/>
          </a:blip>
          <a:stretch>
            <a:fillRect/>
          </a:stretch>
        </p:blipFill>
        <p:spPr>
          <a:xfrm>
            <a:off x="-2559101" y="-1731542"/>
            <a:ext cx="6261202" cy="415084"/>
          </a:xfrm>
          <a:prstGeom prst="rect">
            <a:avLst/>
          </a:prstGeom>
          <a:ln w="12700">
            <a:miter lim="400000"/>
          </a:ln>
        </p:spPr>
      </p:pic>
      <p:sp>
        <p:nvSpPr>
          <p:cNvPr id="18" name="Shape 18"/>
          <p:cNvSpPr/>
          <p:nvPr/>
        </p:nvSpPr>
        <p:spPr>
          <a:xfrm>
            <a:off x="5581903" y="3467098"/>
            <a:ext cx="433445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b="1">
                <a:solidFill>
                  <a:srgbClr val="FFFFFF"/>
                </a:solidFill>
                <a:effectLst>
                  <a:outerShdw blurRad="12700" dist="25400" dir="18900000" rotWithShape="0">
                    <a:srgbClr val="000000"/>
                  </a:outerShdw>
                </a:effectLst>
                <a:latin typeface="Myriad Pro"/>
                <a:ea typeface="Myriad Pro"/>
                <a:cs typeface="Myriad Pro"/>
                <a:sym typeface="Myriad Pro"/>
              </a:defRPr>
            </a:lvl1pPr>
          </a:lstStyle>
          <a:p>
            <a:pPr lvl="0">
              <a:defRPr sz="1800" b="0">
                <a:solidFill>
                  <a:srgbClr val="000000"/>
                </a:solidFill>
                <a:effectLst/>
              </a:defRPr>
            </a:pPr>
            <a:r>
              <a:rPr sz="3800" b="1">
                <a:solidFill>
                  <a:srgbClr val="FFFFFF"/>
                </a:solidFill>
                <a:effectLst>
                  <a:outerShdw blurRad="12700" dist="25400" dir="18900000" rotWithShape="0">
                    <a:srgbClr val="000000"/>
                  </a:outerShdw>
                </a:effectLst>
              </a:rPr>
              <a:t>Open Apereo 2015</a:t>
            </a:r>
          </a:p>
        </p:txBody>
      </p:sp>
      <p:sp>
        <p:nvSpPr>
          <p:cNvPr id="19" name="Shape 19"/>
          <p:cNvSpPr/>
          <p:nvPr/>
        </p:nvSpPr>
        <p:spPr>
          <a:xfrm>
            <a:off x="4722136" y="4106333"/>
            <a:ext cx="5211528"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1900">
                <a:solidFill>
                  <a:srgbClr val="FFFFFF"/>
                </a:solidFill>
                <a:effectLst>
                  <a:outerShdw blurRad="12700" dist="25400" dir="18900000" rotWithShape="0">
                    <a:srgbClr val="000000"/>
                  </a:outerShdw>
                </a:effectLst>
                <a:latin typeface="Myriad Pro"/>
                <a:ea typeface="Myriad Pro"/>
                <a:cs typeface="Myriad Pro"/>
                <a:sym typeface="Myriad Pro"/>
              </a:defRPr>
            </a:lvl1pPr>
          </a:lstStyle>
          <a:p>
            <a:pPr lvl="0">
              <a:defRPr sz="1800">
                <a:solidFill>
                  <a:srgbClr val="000000"/>
                </a:solidFill>
                <a:effectLst/>
              </a:defRPr>
            </a:pPr>
            <a:r>
              <a:rPr sz="1900">
                <a:solidFill>
                  <a:srgbClr val="FFFFFF"/>
                </a:solidFill>
                <a:effectLst>
                  <a:outerShdw blurRad="12700" dist="25400" dir="18900000" rotWithShape="0">
                    <a:srgbClr val="000000"/>
                  </a:outerShdw>
                </a:effectLst>
              </a:rPr>
              <a:t>Higher Education ... Open Source in a New Age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1" name="Shape 21"/>
          <p:cNvSpPr/>
          <p:nvPr/>
        </p:nvSpPr>
        <p:spPr>
          <a:xfrm>
            <a:off x="1968500" y="800100"/>
            <a:ext cx="8039100" cy="39497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22" name="Shape 22"/>
          <p:cNvSpPr/>
          <p:nvPr/>
        </p:nvSpPr>
        <p:spPr>
          <a:xfrm>
            <a:off x="1968500" y="4838700"/>
            <a:ext cx="8039100" cy="19812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23" name="Shape 23"/>
          <p:cNvSpPr/>
          <p:nvPr/>
        </p:nvSpPr>
        <p:spPr>
          <a:xfrm>
            <a:off x="0" y="800100"/>
            <a:ext cx="1866900" cy="39497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24"/>
          <p:cNvSpPr/>
          <p:nvPr/>
        </p:nvSpPr>
        <p:spPr>
          <a:xfrm>
            <a:off x="10007600" y="800100"/>
            <a:ext cx="165100" cy="39497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25" name="Shape 25"/>
          <p:cNvSpPr/>
          <p:nvPr/>
        </p:nvSpPr>
        <p:spPr>
          <a:xfrm>
            <a:off x="10007600" y="4838700"/>
            <a:ext cx="165100" cy="19812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26" name="Shape 26"/>
          <p:cNvSpPr>
            <a:spLocks noGrp="1"/>
          </p:cNvSpPr>
          <p:nvPr>
            <p:ph type="title"/>
          </p:nvPr>
        </p:nvSpPr>
        <p:spPr>
          <a:xfrm>
            <a:off x="2159000" y="0"/>
            <a:ext cx="7683500" cy="4622800"/>
          </a:xfrm>
          <a:prstGeom prst="rect">
            <a:avLst/>
          </a:prstGeom>
        </p:spPr>
        <p:txBody>
          <a:bodyPr/>
          <a:lstStyle/>
          <a:p>
            <a:pPr lvl="0">
              <a:defRPr sz="1800"/>
            </a:pPr>
            <a:r>
              <a:rPr sz="4200"/>
              <a:t>Title Text</a:t>
            </a:r>
          </a:p>
        </p:txBody>
      </p:sp>
      <p:sp>
        <p:nvSpPr>
          <p:cNvPr id="27" name="Shape 27"/>
          <p:cNvSpPr>
            <a:spLocks noGrp="1"/>
          </p:cNvSpPr>
          <p:nvPr>
            <p:ph type="body" idx="1"/>
          </p:nvPr>
        </p:nvSpPr>
        <p:spPr>
          <a:xfrm>
            <a:off x="2159000" y="5029200"/>
            <a:ext cx="7683500" cy="2590800"/>
          </a:xfrm>
          <a:prstGeom prst="rect">
            <a:avLst/>
          </a:prstGeom>
        </p:spPr>
        <p:txBody>
          <a:bodyPr numCol="1" spcCol="38100"/>
          <a:lstStyle>
            <a:lvl1pPr marL="869694" indent="-869694">
              <a:buBlip>
                <a:blip r:embed="rId2"/>
              </a:buBlip>
              <a:defRPr sz="2400"/>
            </a:lvl1pPr>
            <a:lvl2pPr marL="1213280" indent="-950261">
              <a:buBlip>
                <a:blip r:embed="rId2"/>
              </a:buBlip>
              <a:defRPr sz="2400"/>
            </a:lvl2pPr>
            <a:lvl3pPr marL="1416325" indent="-906589">
              <a:buBlip>
                <a:blip r:embed="rId2"/>
              </a:buBlip>
              <a:defRPr sz="2400"/>
            </a:lvl3pPr>
            <a:lvl4pPr marL="1779640" indent="-1006736">
              <a:buBlip>
                <a:blip r:embed="rId2"/>
              </a:buBlip>
              <a:defRPr sz="2400"/>
            </a:lvl4pPr>
            <a:lvl5pPr marL="1991854" indent="-955783">
              <a:buBlip>
                <a:blip r:embed="rId2"/>
              </a:buBlip>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pic>
        <p:nvPicPr>
          <p:cNvPr id="28" name="image2.png"/>
          <p:cNvPicPr/>
          <p:nvPr/>
        </p:nvPicPr>
        <p:blipFill>
          <a:blip r:embed="rId3">
            <a:extLst/>
          </a:blip>
          <a:stretch>
            <a:fillRect/>
          </a:stretch>
        </p:blipFill>
        <p:spPr>
          <a:xfrm>
            <a:off x="397660" y="5676832"/>
            <a:ext cx="1071582" cy="924535"/>
          </a:xfrm>
          <a:prstGeom prst="rect">
            <a:avLst/>
          </a:prstGeom>
          <a:ln w="12700">
            <a:miter lim="400000"/>
          </a:ln>
          <a:effectLst>
            <a:outerShdw blurRad="190500" dist="8455" dir="5400000" rotWithShape="0">
              <a:srgbClr val="000000">
                <a:alpha val="25000"/>
              </a:srgbClr>
            </a:outerShdw>
          </a:effectLst>
        </p:spPr>
      </p:pic>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0" name="Shape 30"/>
          <p:cNvSpPr/>
          <p:nvPr/>
        </p:nvSpPr>
        <p:spPr>
          <a:xfrm>
            <a:off x="1968500" y="800100"/>
            <a:ext cx="8191500" cy="19304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1" name="Shape 31"/>
          <p:cNvSpPr/>
          <p:nvPr/>
        </p:nvSpPr>
        <p:spPr>
          <a:xfrm>
            <a:off x="1968500" y="2819400"/>
            <a:ext cx="8191500" cy="38481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2" name="Shape 32"/>
          <p:cNvSpPr/>
          <p:nvPr/>
        </p:nvSpPr>
        <p:spPr>
          <a:xfrm>
            <a:off x="0" y="800100"/>
            <a:ext cx="1866900" cy="19304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3" name="Shape 33"/>
          <p:cNvSpPr/>
          <p:nvPr/>
        </p:nvSpPr>
        <p:spPr>
          <a:xfrm>
            <a:off x="1968500" y="6667500"/>
            <a:ext cx="8191500" cy="1651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4" name="Shape 34"/>
          <p:cNvSpPr>
            <a:spLocks noGrp="1"/>
          </p:cNvSpPr>
          <p:nvPr>
            <p:ph type="title"/>
          </p:nvPr>
        </p:nvSpPr>
        <p:spPr>
          <a:xfrm>
            <a:off x="2159000" y="0"/>
            <a:ext cx="7797800" cy="2578100"/>
          </a:xfrm>
          <a:prstGeom prst="rect">
            <a:avLst/>
          </a:prstGeom>
        </p:spPr>
        <p:txBody>
          <a:bodyPr/>
          <a:lstStyle/>
          <a:p>
            <a:pPr lvl="0">
              <a:defRPr sz="1800"/>
            </a:pPr>
            <a:r>
              <a:rPr sz="4200"/>
              <a:t>Title Text</a:t>
            </a:r>
          </a:p>
        </p:txBody>
      </p:sp>
      <p:sp>
        <p:nvSpPr>
          <p:cNvPr id="35" name="Shape 35"/>
          <p:cNvSpPr>
            <a:spLocks noGrp="1"/>
          </p:cNvSpPr>
          <p:nvPr>
            <p:ph type="body" idx="1"/>
          </p:nvPr>
        </p:nvSpPr>
        <p:spPr>
          <a:xfrm>
            <a:off x="2159000" y="2971800"/>
            <a:ext cx="7797800" cy="4648200"/>
          </a:xfrm>
          <a:prstGeom prst="rect">
            <a:avLst/>
          </a:prstGeom>
        </p:spPr>
        <p:txBody>
          <a:bodyPr numCol="1" spcCol="38100"/>
          <a:lstStyle>
            <a:lvl1pPr marL="579796" indent="-579796">
              <a:buSzPct val="55000"/>
              <a:buBlip>
                <a:blip r:embed="rId2"/>
              </a:buBlip>
              <a:defRPr sz="2400"/>
            </a:lvl1pPr>
            <a:lvl2pPr marL="867731" indent="-604712">
              <a:buSzPct val="54000"/>
              <a:buBlip>
                <a:blip r:embed="rId2"/>
              </a:buBlip>
              <a:defRPr sz="2400"/>
            </a:lvl2pPr>
            <a:lvl3pPr marL="1214861" indent="-705124">
              <a:buSzPct val="50000"/>
              <a:buBlip>
                <a:blip r:embed="rId2"/>
              </a:buBlip>
              <a:defRPr sz="2400"/>
            </a:lvl3pPr>
            <a:lvl4pPr marL="1779640" indent="-1006736">
              <a:buBlip>
                <a:blip r:embed="rId2"/>
              </a:buBlip>
              <a:defRPr sz="2400"/>
            </a:lvl4pPr>
            <a:lvl5pPr marL="1991854" indent="-955783">
              <a:buBlip>
                <a:blip r:embed="rId2"/>
              </a:buBlip>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pic>
        <p:nvPicPr>
          <p:cNvPr id="36" name="image2.png"/>
          <p:cNvPicPr/>
          <p:nvPr/>
        </p:nvPicPr>
        <p:blipFill>
          <a:blip r:embed="rId3">
            <a:extLst/>
          </a:blip>
          <a:stretch>
            <a:fillRect/>
          </a:stretch>
        </p:blipFill>
        <p:spPr>
          <a:xfrm>
            <a:off x="397660" y="5791980"/>
            <a:ext cx="1071582" cy="924535"/>
          </a:xfrm>
          <a:prstGeom prst="rect">
            <a:avLst/>
          </a:prstGeom>
          <a:ln w="12700">
            <a:miter lim="400000"/>
          </a:ln>
          <a:effectLst>
            <a:outerShdw blurRad="190500" dist="8455" dir="5400000" rotWithShape="0">
              <a:srgbClr val="000000">
                <a:alpha val="25000"/>
              </a:srgbClr>
            </a:outerShdw>
          </a:effectLst>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1" name="Shape 41"/>
          <p:cNvSpPr/>
          <p:nvPr/>
        </p:nvSpPr>
        <p:spPr>
          <a:xfrm flipH="1">
            <a:off x="8293100" y="800100"/>
            <a:ext cx="1866900" cy="46990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42"/>
          <p:cNvSpPr/>
          <p:nvPr/>
        </p:nvSpPr>
        <p:spPr>
          <a:xfrm flipH="1">
            <a:off x="165100" y="800100"/>
            <a:ext cx="8039100" cy="60325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43" name="Shape 43"/>
          <p:cNvSpPr/>
          <p:nvPr/>
        </p:nvSpPr>
        <p:spPr>
          <a:xfrm flipH="1">
            <a:off x="0" y="800100"/>
            <a:ext cx="165100" cy="60325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44" name="image2.png"/>
          <p:cNvPicPr/>
          <p:nvPr/>
        </p:nvPicPr>
        <p:blipFill>
          <a:blip r:embed="rId2">
            <a:extLst/>
          </a:blip>
          <a:stretch>
            <a:fillRect/>
          </a:stretch>
        </p:blipFill>
        <p:spPr>
          <a:xfrm>
            <a:off x="8703460" y="5786899"/>
            <a:ext cx="1071582" cy="924535"/>
          </a:xfrm>
          <a:prstGeom prst="rect">
            <a:avLst/>
          </a:prstGeom>
          <a:ln w="12700">
            <a:miter lim="400000"/>
          </a:ln>
          <a:effectLst>
            <a:outerShdw blurRad="190500" dist="8455" dir="5400000" rotWithShape="0">
              <a:srgbClr val="000000">
                <a:alpha val="25000"/>
              </a:srgbClr>
            </a:outerShdw>
          </a:effectLst>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9" name="Shape 59"/>
          <p:cNvSpPr/>
          <p:nvPr/>
        </p:nvSpPr>
        <p:spPr>
          <a:xfrm>
            <a:off x="1968500" y="800100"/>
            <a:ext cx="8191500" cy="19304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 name="Shape 60"/>
          <p:cNvSpPr/>
          <p:nvPr/>
        </p:nvSpPr>
        <p:spPr>
          <a:xfrm>
            <a:off x="1968500" y="2819400"/>
            <a:ext cx="4102100" cy="38481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61" name="Shape 61"/>
          <p:cNvSpPr/>
          <p:nvPr/>
        </p:nvSpPr>
        <p:spPr>
          <a:xfrm>
            <a:off x="0" y="800100"/>
            <a:ext cx="1866900" cy="19304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 name="Shape 62"/>
          <p:cNvSpPr/>
          <p:nvPr/>
        </p:nvSpPr>
        <p:spPr>
          <a:xfrm>
            <a:off x="1968500" y="6667500"/>
            <a:ext cx="8191500" cy="1651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63" name="Shape 63"/>
          <p:cNvSpPr>
            <a:spLocks noGrp="1"/>
          </p:cNvSpPr>
          <p:nvPr>
            <p:ph type="title"/>
          </p:nvPr>
        </p:nvSpPr>
        <p:spPr>
          <a:xfrm>
            <a:off x="2159000" y="0"/>
            <a:ext cx="7797800" cy="2578100"/>
          </a:xfrm>
          <a:prstGeom prst="rect">
            <a:avLst/>
          </a:prstGeom>
        </p:spPr>
        <p:txBody>
          <a:bodyPr/>
          <a:lstStyle/>
          <a:p>
            <a:pPr lvl="0">
              <a:defRPr sz="1800"/>
            </a:pPr>
            <a:r>
              <a:rPr sz="4200"/>
              <a:t>Title Text</a:t>
            </a:r>
          </a:p>
        </p:txBody>
      </p:sp>
      <p:sp>
        <p:nvSpPr>
          <p:cNvPr id="64" name="Shape 64"/>
          <p:cNvSpPr>
            <a:spLocks noGrp="1"/>
          </p:cNvSpPr>
          <p:nvPr>
            <p:ph type="body" idx="1"/>
          </p:nvPr>
        </p:nvSpPr>
        <p:spPr>
          <a:xfrm>
            <a:off x="2159000" y="2971800"/>
            <a:ext cx="3708400" cy="4648200"/>
          </a:xfrm>
          <a:prstGeom prst="rect">
            <a:avLst/>
          </a:prstGeom>
        </p:spPr>
        <p:txBody>
          <a:bodyPr numCol="1" spcCol="38100"/>
          <a:lstStyle>
            <a:lvl1pPr marL="978405" indent="-978405">
              <a:buBlip>
                <a:blip r:embed="rId2"/>
              </a:buBlip>
            </a:lvl1pPr>
            <a:lvl2pPr marL="1332064" indent="-1069045">
              <a:buBlip>
                <a:blip r:embed="rId2"/>
              </a:buBlip>
            </a:lvl2pPr>
            <a:lvl3pPr marL="1529650" indent="-1019913">
              <a:buBlip>
                <a:blip r:embed="rId2"/>
              </a:buBlip>
            </a:lvl3pPr>
            <a:lvl4pPr>
              <a:buBlip>
                <a:blip r:embed="rId2"/>
              </a:buBlip>
            </a:lvl4pPr>
            <a:lvl5pPr>
              <a:buBlip>
                <a:blip r:embed="rId2"/>
              </a:buBlip>
            </a:lvl5pPr>
          </a:lstStyle>
          <a:p>
            <a:pPr lvl="0">
              <a:defRPr sz="1800"/>
            </a:pPr>
            <a:r>
              <a:rPr sz="2700"/>
              <a:t>Body Level One</a:t>
            </a:r>
          </a:p>
          <a:p>
            <a:pPr lvl="1">
              <a:defRPr sz="1800"/>
            </a:pPr>
            <a:r>
              <a:rPr sz="2700"/>
              <a:t>Body Level Two</a:t>
            </a:r>
          </a:p>
          <a:p>
            <a:pPr lvl="2">
              <a:defRPr sz="1800"/>
            </a:pPr>
            <a:r>
              <a:rPr sz="2700"/>
              <a:t>Body Level Three</a:t>
            </a:r>
          </a:p>
          <a:p>
            <a:pPr lvl="3">
              <a:defRPr sz="1800"/>
            </a:pPr>
            <a:r>
              <a:rPr sz="2700"/>
              <a:t>Body Level Four</a:t>
            </a:r>
          </a:p>
          <a:p>
            <a:pPr lvl="4">
              <a:defRPr sz="1800"/>
            </a:pPr>
            <a:r>
              <a:rPr sz="2700"/>
              <a:t>Body Level Five</a:t>
            </a:r>
          </a:p>
        </p:txBody>
      </p:sp>
      <p:pic>
        <p:nvPicPr>
          <p:cNvPr id="65" name="image2.png"/>
          <p:cNvPicPr/>
          <p:nvPr/>
        </p:nvPicPr>
        <p:blipFill>
          <a:blip r:embed="rId3">
            <a:extLst/>
          </a:blip>
          <a:stretch>
            <a:fillRect/>
          </a:stretch>
        </p:blipFill>
        <p:spPr>
          <a:xfrm>
            <a:off x="397660" y="5786899"/>
            <a:ext cx="1071582" cy="924535"/>
          </a:xfrm>
          <a:prstGeom prst="rect">
            <a:avLst/>
          </a:prstGeom>
          <a:ln w="12700">
            <a:miter lim="400000"/>
          </a:ln>
          <a:effectLst>
            <a:outerShdw blurRad="190500" dist="8455" dir="5400000" rotWithShape="0">
              <a:srgbClr val="000000">
                <a:alpha val="25000"/>
              </a:srgbClr>
            </a:outerShdw>
          </a:effectLst>
        </p:spPr>
      </p:pic>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7140"/>
            <a:ext cx="8636000" cy="1633361"/>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333"/>
          </a:xfrm>
        </p:spPr>
        <p:txBody>
          <a:bodyPr/>
          <a:lstStyle>
            <a:lvl1pPr marL="0" indent="0" algn="ctr">
              <a:buNone/>
              <a:defRPr>
                <a:solidFill>
                  <a:schemeClr val="tx1">
                    <a:tint val="75000"/>
                  </a:schemeClr>
                </a:solidFill>
              </a:defRPr>
            </a:lvl1pPr>
            <a:lvl2pPr marL="507995" indent="0" algn="ctr">
              <a:buNone/>
              <a:defRPr>
                <a:solidFill>
                  <a:schemeClr val="tx1">
                    <a:tint val="75000"/>
                  </a:schemeClr>
                </a:solidFill>
              </a:defRPr>
            </a:lvl2pPr>
            <a:lvl3pPr marL="1015990" indent="0" algn="ctr">
              <a:buNone/>
              <a:defRPr>
                <a:solidFill>
                  <a:schemeClr val="tx1">
                    <a:tint val="75000"/>
                  </a:schemeClr>
                </a:solidFill>
              </a:defRPr>
            </a:lvl3pPr>
            <a:lvl4pPr marL="1523985" indent="0" algn="ctr">
              <a:buNone/>
              <a:defRPr>
                <a:solidFill>
                  <a:schemeClr val="tx1">
                    <a:tint val="75000"/>
                  </a:schemeClr>
                </a:solidFill>
              </a:defRPr>
            </a:lvl4pPr>
            <a:lvl5pPr marL="2031980" indent="0" algn="ctr">
              <a:buNone/>
              <a:defRPr>
                <a:solidFill>
                  <a:schemeClr val="tx1">
                    <a:tint val="75000"/>
                  </a:schemeClr>
                </a:solidFill>
              </a:defRPr>
            </a:lvl5pPr>
            <a:lvl6pPr marL="2539975" indent="0" algn="ctr">
              <a:buNone/>
              <a:defRPr>
                <a:solidFill>
                  <a:schemeClr val="tx1">
                    <a:tint val="75000"/>
                  </a:schemeClr>
                </a:solidFill>
              </a:defRPr>
            </a:lvl6pPr>
            <a:lvl7pPr marL="3047970" indent="0" algn="ctr">
              <a:buNone/>
              <a:defRPr>
                <a:solidFill>
                  <a:schemeClr val="tx1">
                    <a:tint val="75000"/>
                  </a:schemeClr>
                </a:solidFill>
              </a:defRPr>
            </a:lvl7pPr>
            <a:lvl8pPr marL="3555964" indent="0" algn="ctr">
              <a:buNone/>
              <a:defRPr>
                <a:solidFill>
                  <a:schemeClr val="tx1">
                    <a:tint val="75000"/>
                  </a:schemeClr>
                </a:solidFill>
              </a:defRPr>
            </a:lvl8pPr>
            <a:lvl9pPr marL="4063959"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9482667" y="7281333"/>
            <a:ext cx="677333" cy="254000"/>
          </a:xfrm>
          <a:prstGeom prst="rect">
            <a:avLst/>
          </a:prstGeom>
        </p:spPr>
        <p:txBody>
          <a:bodyPr lIns="101599" tIns="50799" rIns="101599" bIns="50799" anchor="ctr" anchorCtr="0"/>
          <a:lstStyle>
            <a:lvl1pPr>
              <a:defRPr sz="1000"/>
            </a:lvl1pPr>
          </a:lstStyle>
          <a:p>
            <a:fld id="{A0831FCF-80A8-4E88-B35C-C66C4B9D47CE}" type="slidenum">
              <a:rPr lang="en-US" smtClean="0"/>
              <a:pPr/>
              <a:t>‹#›</a:t>
            </a:fld>
            <a:endParaRPr lang="en-US"/>
          </a:p>
        </p:txBody>
      </p:sp>
    </p:spTree>
    <p:extLst>
      <p:ext uri="{BB962C8B-B14F-4D97-AF65-F5344CB8AC3E}">
        <p14:creationId xmlns:p14="http://schemas.microsoft.com/office/powerpoint/2010/main" val="22947524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2"/>
          </p:nvPr>
        </p:nvSpPr>
        <p:spPr>
          <a:xfrm>
            <a:off x="9482667" y="7281333"/>
            <a:ext cx="677333" cy="254000"/>
          </a:xfrm>
          <a:prstGeom prst="rect">
            <a:avLst/>
          </a:prstGeom>
        </p:spPr>
        <p:txBody>
          <a:bodyPr lIns="101599" tIns="50799" rIns="101599" bIns="50799" anchor="ctr" anchorCtr="0"/>
          <a:lstStyle>
            <a:lvl1pPr>
              <a:defRPr sz="1000"/>
            </a:lvl1pPr>
          </a:lstStyle>
          <a:p>
            <a:fld id="{A0831FCF-80A8-4E88-B35C-C66C4B9D47CE}" type="slidenum">
              <a:rPr lang="en-US" smtClean="0"/>
              <a:pPr/>
              <a:t>‹#›</a:t>
            </a:fld>
            <a:endParaRPr lang="en-US" dirty="0"/>
          </a:p>
        </p:txBody>
      </p:sp>
    </p:spTree>
    <p:extLst>
      <p:ext uri="{BB962C8B-B14F-4D97-AF65-F5344CB8AC3E}">
        <p14:creationId xmlns:p14="http://schemas.microsoft.com/office/powerpoint/2010/main" val="188765809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1"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1968500" y="2571748"/>
            <a:ext cx="8191500" cy="4095754"/>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 name="Shape 3"/>
          <p:cNvSpPr/>
          <p:nvPr/>
        </p:nvSpPr>
        <p:spPr>
          <a:xfrm>
            <a:off x="0" y="787398"/>
            <a:ext cx="10160001" cy="1784352"/>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4" name="Shape 4"/>
          <p:cNvSpPr/>
          <p:nvPr/>
        </p:nvSpPr>
        <p:spPr>
          <a:xfrm>
            <a:off x="1968500" y="6667500"/>
            <a:ext cx="8191500" cy="1651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5" name="image2.png"/>
          <p:cNvPicPr/>
          <p:nvPr/>
        </p:nvPicPr>
        <p:blipFill>
          <a:blip r:embed="rId10">
            <a:extLst/>
          </a:blip>
          <a:stretch>
            <a:fillRect/>
          </a:stretch>
        </p:blipFill>
        <p:spPr>
          <a:xfrm>
            <a:off x="397660" y="5786899"/>
            <a:ext cx="1071582" cy="924535"/>
          </a:xfrm>
          <a:prstGeom prst="rect">
            <a:avLst/>
          </a:prstGeom>
          <a:ln w="12700">
            <a:miter lim="400000"/>
          </a:ln>
          <a:effectLst>
            <a:outerShdw blurRad="190500" dist="8455" dir="5400000" rotWithShape="0">
              <a:srgbClr val="000000">
                <a:alpha val="25000"/>
              </a:srgbClr>
            </a:outerShdw>
          </a:effectLst>
        </p:spPr>
      </p:pic>
      <p:sp>
        <p:nvSpPr>
          <p:cNvPr id="6" name="Shape 6"/>
          <p:cNvSpPr>
            <a:spLocks noGrp="1"/>
          </p:cNvSpPr>
          <p:nvPr>
            <p:ph type="title"/>
          </p:nvPr>
        </p:nvSpPr>
        <p:spPr>
          <a:xfrm>
            <a:off x="2159000" y="0"/>
            <a:ext cx="7797801" cy="2360085"/>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0">
              <a:defRPr sz="1800"/>
            </a:pPr>
            <a:r>
              <a:rPr sz="4200"/>
              <a:t>Title Text</a:t>
            </a:r>
          </a:p>
        </p:txBody>
      </p:sp>
      <p:sp>
        <p:nvSpPr>
          <p:cNvPr id="7" name="Shape 7"/>
          <p:cNvSpPr>
            <a:spLocks noGrp="1"/>
          </p:cNvSpPr>
          <p:nvPr>
            <p:ph type="body" idx="1"/>
          </p:nvPr>
        </p:nvSpPr>
        <p:spPr>
          <a:xfrm>
            <a:off x="2158999" y="2671233"/>
            <a:ext cx="7797801" cy="4948767"/>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389890"/>
          <a:lstStyle>
            <a:lvl1pPr>
              <a:buBlip>
                <a:blip r:embed="rId11"/>
              </a:buBlip>
            </a:lvl1pPr>
            <a:lvl2pPr>
              <a:buBlip>
                <a:blip r:embed="rId11"/>
              </a:buBlip>
            </a:lvl2pPr>
            <a:lvl3pPr>
              <a:buBlip>
                <a:blip r:embed="rId11"/>
              </a:buBlip>
            </a:lvl3pPr>
            <a:lvl4pPr>
              <a:buBlip>
                <a:blip r:embed="rId11"/>
              </a:buBlip>
            </a:lvl4pPr>
            <a:lvl5pPr>
              <a:buBlip>
                <a:blip r:embed="rId11"/>
              </a:buBlip>
            </a:lvl5pPr>
          </a:lstStyle>
          <a:p>
            <a:pPr lvl="0">
              <a:defRPr sz="1800"/>
            </a:pPr>
            <a:r>
              <a:rPr sz="2700"/>
              <a:t>Body Level One</a:t>
            </a:r>
          </a:p>
          <a:p>
            <a:pPr lvl="1">
              <a:defRPr sz="1800"/>
            </a:pPr>
            <a:r>
              <a:rPr sz="2700"/>
              <a:t>Body Level Two</a:t>
            </a:r>
          </a:p>
          <a:p>
            <a:pPr lvl="2">
              <a:defRPr sz="1800"/>
            </a:pPr>
            <a:r>
              <a:rPr sz="2700"/>
              <a:t>Body Level Three</a:t>
            </a:r>
          </a:p>
          <a:p>
            <a:pPr lvl="3">
              <a:defRPr sz="1800"/>
            </a:pPr>
            <a:r>
              <a:rPr sz="2700"/>
              <a:t>Body Level Four</a:t>
            </a:r>
          </a:p>
          <a:p>
            <a:pPr lvl="4">
              <a:defRPr sz="1800"/>
            </a:pPr>
            <a:r>
              <a:rPr sz="27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9" r:id="rId6"/>
    <p:sldLayoutId id="2147483660" r:id="rId7"/>
  </p:sldLayoutIdLst>
  <p:transition xmlns:p14="http://schemas.microsoft.com/office/powerpoint/2010/main" spd="med"/>
  <p:txStyles>
    <p:titleStyle>
      <a:lvl1pPr defTabSz="457200">
        <a:defRPr sz="4200">
          <a:latin typeface="Myriad Pro"/>
          <a:ea typeface="Myriad Pro"/>
          <a:cs typeface="Myriad Pro"/>
          <a:sym typeface="Myriad Pro"/>
        </a:defRPr>
      </a:lvl1pPr>
      <a:lvl2pPr defTabSz="457200">
        <a:defRPr sz="4200">
          <a:latin typeface="Myriad Pro"/>
          <a:ea typeface="Myriad Pro"/>
          <a:cs typeface="Myriad Pro"/>
          <a:sym typeface="Myriad Pro"/>
        </a:defRPr>
      </a:lvl2pPr>
      <a:lvl3pPr defTabSz="457200">
        <a:defRPr sz="4200">
          <a:latin typeface="Myriad Pro"/>
          <a:ea typeface="Myriad Pro"/>
          <a:cs typeface="Myriad Pro"/>
          <a:sym typeface="Myriad Pro"/>
        </a:defRPr>
      </a:lvl3pPr>
      <a:lvl4pPr defTabSz="457200">
        <a:defRPr sz="4200">
          <a:latin typeface="Myriad Pro"/>
          <a:ea typeface="Myriad Pro"/>
          <a:cs typeface="Myriad Pro"/>
          <a:sym typeface="Myriad Pro"/>
        </a:defRPr>
      </a:lvl4pPr>
      <a:lvl5pPr defTabSz="457200">
        <a:defRPr sz="4200">
          <a:latin typeface="Myriad Pro"/>
          <a:ea typeface="Myriad Pro"/>
          <a:cs typeface="Myriad Pro"/>
          <a:sym typeface="Myriad Pro"/>
        </a:defRPr>
      </a:lvl5pPr>
      <a:lvl6pPr defTabSz="457200">
        <a:defRPr sz="4200">
          <a:latin typeface="Myriad Pro"/>
          <a:ea typeface="Myriad Pro"/>
          <a:cs typeface="Myriad Pro"/>
          <a:sym typeface="Myriad Pro"/>
        </a:defRPr>
      </a:lvl6pPr>
      <a:lvl7pPr defTabSz="457200">
        <a:defRPr sz="4200">
          <a:latin typeface="Myriad Pro"/>
          <a:ea typeface="Myriad Pro"/>
          <a:cs typeface="Myriad Pro"/>
          <a:sym typeface="Myriad Pro"/>
        </a:defRPr>
      </a:lvl7pPr>
      <a:lvl8pPr defTabSz="457200">
        <a:defRPr sz="4200">
          <a:latin typeface="Myriad Pro"/>
          <a:ea typeface="Myriad Pro"/>
          <a:cs typeface="Myriad Pro"/>
          <a:sym typeface="Myriad Pro"/>
        </a:defRPr>
      </a:lvl8pPr>
      <a:lvl9pPr defTabSz="457200">
        <a:defRPr sz="4200">
          <a:latin typeface="Myriad Pro"/>
          <a:ea typeface="Myriad Pro"/>
          <a:cs typeface="Myriad Pro"/>
          <a:sym typeface="Myriad Pro"/>
        </a:defRPr>
      </a:lvl9pPr>
    </p:titleStyle>
    <p:bodyStyle>
      <a:lvl1pPr marL="489202" indent="-489202" defTabSz="457200">
        <a:spcBef>
          <a:spcPts val="1300"/>
        </a:spcBef>
        <a:buSzPct val="85000"/>
        <a:buBlip>
          <a:blip r:embed="rId11"/>
        </a:buBlip>
        <a:defRPr sz="2700">
          <a:latin typeface="Myriad Pro"/>
          <a:ea typeface="Myriad Pro"/>
          <a:cs typeface="Myriad Pro"/>
          <a:sym typeface="Myriad Pro"/>
        </a:defRPr>
      </a:lvl1pPr>
      <a:lvl2pPr marL="797540" indent="-534521" defTabSz="457200">
        <a:spcBef>
          <a:spcPts val="1300"/>
        </a:spcBef>
        <a:buSzPct val="85000"/>
        <a:buBlip>
          <a:blip r:embed="rId11"/>
        </a:buBlip>
        <a:defRPr sz="2700">
          <a:latin typeface="Myriad Pro"/>
          <a:ea typeface="Myriad Pro"/>
          <a:cs typeface="Myriad Pro"/>
          <a:sym typeface="Myriad Pro"/>
        </a:defRPr>
      </a:lvl2pPr>
      <a:lvl3pPr marL="1104685" indent="-594949" defTabSz="457200">
        <a:spcBef>
          <a:spcPts val="1300"/>
        </a:spcBef>
        <a:buSzPct val="85000"/>
        <a:buBlip>
          <a:blip r:embed="rId11"/>
        </a:buBlip>
        <a:defRPr sz="2700">
          <a:latin typeface="Myriad Pro"/>
          <a:ea typeface="Myriad Pro"/>
          <a:cs typeface="Myriad Pro"/>
          <a:sym typeface="Myriad Pro"/>
        </a:defRPr>
      </a:lvl3pPr>
      <a:lvl4pPr marL="1905480" indent="-1132576" defTabSz="457200">
        <a:spcBef>
          <a:spcPts val="1300"/>
        </a:spcBef>
        <a:buSzPct val="85000"/>
        <a:buBlip>
          <a:blip r:embed="rId11"/>
        </a:buBlip>
        <a:defRPr sz="2700">
          <a:latin typeface="Myriad Pro"/>
          <a:ea typeface="Myriad Pro"/>
          <a:cs typeface="Myriad Pro"/>
          <a:sym typeface="Myriad Pro"/>
        </a:defRPr>
      </a:lvl4pPr>
      <a:lvl5pPr marL="2111326" indent="-1075255" defTabSz="457200">
        <a:spcBef>
          <a:spcPts val="1300"/>
        </a:spcBef>
        <a:buSzPct val="85000"/>
        <a:buBlip>
          <a:blip r:embed="rId11"/>
        </a:buBlip>
        <a:defRPr sz="2700">
          <a:latin typeface="Myriad Pro"/>
          <a:ea typeface="Myriad Pro"/>
          <a:cs typeface="Myriad Pro"/>
          <a:sym typeface="Myriad Pro"/>
        </a:defRPr>
      </a:lvl5pPr>
      <a:lvl6pPr marL="2466929" indent="-1075258" defTabSz="457200">
        <a:spcBef>
          <a:spcPts val="1300"/>
        </a:spcBef>
        <a:buSzPct val="85000"/>
        <a:buBlip>
          <a:blip r:embed="rId11"/>
        </a:buBlip>
        <a:defRPr sz="2700">
          <a:latin typeface="Myriad Pro"/>
          <a:ea typeface="Myriad Pro"/>
          <a:cs typeface="Myriad Pro"/>
          <a:sym typeface="Myriad Pro"/>
        </a:defRPr>
      </a:lvl6pPr>
      <a:lvl7pPr marL="2822529" indent="-1075258" defTabSz="457200">
        <a:spcBef>
          <a:spcPts val="1300"/>
        </a:spcBef>
        <a:buSzPct val="85000"/>
        <a:buBlip>
          <a:blip r:embed="rId11"/>
        </a:buBlip>
        <a:defRPr sz="2700">
          <a:latin typeface="Myriad Pro"/>
          <a:ea typeface="Myriad Pro"/>
          <a:cs typeface="Myriad Pro"/>
          <a:sym typeface="Myriad Pro"/>
        </a:defRPr>
      </a:lvl7pPr>
      <a:lvl8pPr marL="3178129" indent="-1075258" defTabSz="457200">
        <a:spcBef>
          <a:spcPts val="1300"/>
        </a:spcBef>
        <a:buSzPct val="85000"/>
        <a:buBlip>
          <a:blip r:embed="rId11"/>
        </a:buBlip>
        <a:defRPr sz="2700">
          <a:latin typeface="Myriad Pro"/>
          <a:ea typeface="Myriad Pro"/>
          <a:cs typeface="Myriad Pro"/>
          <a:sym typeface="Myriad Pro"/>
        </a:defRPr>
      </a:lvl8pPr>
      <a:lvl9pPr marL="3533728" indent="-1075258" defTabSz="457200">
        <a:spcBef>
          <a:spcPts val="1300"/>
        </a:spcBef>
        <a:buSzPct val="85000"/>
        <a:buBlip>
          <a:blip r:embed="rId11"/>
        </a:buBlip>
        <a:defRPr sz="2700">
          <a:latin typeface="Myriad Pro"/>
          <a:ea typeface="Myriad Pro"/>
          <a:cs typeface="Myriad Pro"/>
          <a:sym typeface="Myriad Pro"/>
        </a:defRPr>
      </a:lvl9pPr>
    </p:bodyStyle>
    <p:otherStyle>
      <a:lvl1pPr algn="r" defTabSz="457200">
        <a:defRPr sz="1200">
          <a:solidFill>
            <a:schemeClr val="tx1"/>
          </a:solidFill>
          <a:latin typeface="+mn-lt"/>
          <a:ea typeface="+mn-ea"/>
          <a:cs typeface="+mn-cs"/>
          <a:sym typeface="Myriad Pro"/>
        </a:defRPr>
      </a:lvl1pPr>
      <a:lvl2pPr algn="r" defTabSz="457200">
        <a:defRPr sz="1200">
          <a:solidFill>
            <a:schemeClr val="tx1"/>
          </a:solidFill>
          <a:latin typeface="+mn-lt"/>
          <a:ea typeface="+mn-ea"/>
          <a:cs typeface="+mn-cs"/>
          <a:sym typeface="Myriad Pro"/>
        </a:defRPr>
      </a:lvl2pPr>
      <a:lvl3pPr algn="r" defTabSz="457200">
        <a:defRPr sz="1200">
          <a:solidFill>
            <a:schemeClr val="tx1"/>
          </a:solidFill>
          <a:latin typeface="+mn-lt"/>
          <a:ea typeface="+mn-ea"/>
          <a:cs typeface="+mn-cs"/>
          <a:sym typeface="Myriad Pro"/>
        </a:defRPr>
      </a:lvl3pPr>
      <a:lvl4pPr algn="r" defTabSz="457200">
        <a:defRPr sz="1200">
          <a:solidFill>
            <a:schemeClr val="tx1"/>
          </a:solidFill>
          <a:latin typeface="+mn-lt"/>
          <a:ea typeface="+mn-ea"/>
          <a:cs typeface="+mn-cs"/>
          <a:sym typeface="Myriad Pro"/>
        </a:defRPr>
      </a:lvl4pPr>
      <a:lvl5pPr algn="r" defTabSz="457200">
        <a:defRPr sz="1200">
          <a:solidFill>
            <a:schemeClr val="tx1"/>
          </a:solidFill>
          <a:latin typeface="+mn-lt"/>
          <a:ea typeface="+mn-ea"/>
          <a:cs typeface="+mn-cs"/>
          <a:sym typeface="Myriad Pro"/>
        </a:defRPr>
      </a:lvl5pPr>
      <a:lvl6pPr algn="r" defTabSz="457200">
        <a:defRPr sz="1200">
          <a:solidFill>
            <a:schemeClr val="tx1"/>
          </a:solidFill>
          <a:latin typeface="+mn-lt"/>
          <a:ea typeface="+mn-ea"/>
          <a:cs typeface="+mn-cs"/>
          <a:sym typeface="Myriad Pro"/>
        </a:defRPr>
      </a:lvl6pPr>
      <a:lvl7pPr algn="r" defTabSz="457200">
        <a:defRPr sz="1200">
          <a:solidFill>
            <a:schemeClr val="tx1"/>
          </a:solidFill>
          <a:latin typeface="+mn-lt"/>
          <a:ea typeface="+mn-ea"/>
          <a:cs typeface="+mn-cs"/>
          <a:sym typeface="Myriad Pro"/>
        </a:defRPr>
      </a:lvl7pPr>
      <a:lvl8pPr algn="r" defTabSz="457200">
        <a:defRPr sz="1200">
          <a:solidFill>
            <a:schemeClr val="tx1"/>
          </a:solidFill>
          <a:latin typeface="+mn-lt"/>
          <a:ea typeface="+mn-ea"/>
          <a:cs typeface="+mn-cs"/>
          <a:sym typeface="Myriad Pro"/>
        </a:defRPr>
      </a:lvl8pPr>
      <a:lvl9pPr algn="r" defTabSz="457200">
        <a:defRPr sz="1200">
          <a:solidFill>
            <a:schemeClr val="tx1"/>
          </a:solidFill>
          <a:latin typeface="+mn-lt"/>
          <a:ea typeface="+mn-ea"/>
          <a:cs typeface="+mn-cs"/>
          <a:sym typeface="Myriad Pr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20" Type="http://schemas.openxmlformats.org/officeDocument/2006/relationships/image" Target="../media/image48.png"/><Relationship Id="rId21" Type="http://schemas.openxmlformats.org/officeDocument/2006/relationships/image" Target="../media/image49.png"/><Relationship Id="rId22" Type="http://schemas.openxmlformats.org/officeDocument/2006/relationships/image" Target="../media/image50.png"/><Relationship Id="rId23" Type="http://schemas.openxmlformats.org/officeDocument/2006/relationships/image" Target="../media/image51.png"/><Relationship Id="rId24" Type="http://schemas.openxmlformats.org/officeDocument/2006/relationships/image" Target="../media/image52.png"/><Relationship Id="rId25" Type="http://schemas.openxmlformats.org/officeDocument/2006/relationships/image" Target="../media/image53.png"/><Relationship Id="rId26" Type="http://schemas.openxmlformats.org/officeDocument/2006/relationships/image" Target="../media/image54.png"/><Relationship Id="rId27" Type="http://schemas.openxmlformats.org/officeDocument/2006/relationships/image" Target="../media/image55.png"/><Relationship Id="rId28" Type="http://schemas.openxmlformats.org/officeDocument/2006/relationships/image" Target="../media/image56.jpg"/><Relationship Id="rId29"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imscatalog.org/" TargetMode="External"/><Relationship Id="rId4" Type="http://schemas.openxmlformats.org/officeDocument/2006/relationships/image" Target="../media/image32.png"/><Relationship Id="rId5" Type="http://schemas.openxmlformats.org/officeDocument/2006/relationships/image" Target="../media/image33.png"/><Relationship Id="rId30" Type="http://schemas.openxmlformats.org/officeDocument/2006/relationships/image" Target="../media/image58.png"/><Relationship Id="rId31" Type="http://schemas.openxmlformats.org/officeDocument/2006/relationships/image" Target="../media/image59.png"/><Relationship Id="rId32" Type="http://schemas.openxmlformats.org/officeDocument/2006/relationships/image" Target="../media/image60.png"/><Relationship Id="rId9" Type="http://schemas.openxmlformats.org/officeDocument/2006/relationships/image" Target="../media/image37.png"/><Relationship Id="rId6" Type="http://schemas.openxmlformats.org/officeDocument/2006/relationships/image" Target="../media/image34.jpeg"/><Relationship Id="rId7" Type="http://schemas.openxmlformats.org/officeDocument/2006/relationships/image" Target="../media/image35.png"/><Relationship Id="rId8" Type="http://schemas.openxmlformats.org/officeDocument/2006/relationships/image" Target="../media/image36.png"/><Relationship Id="rId33" Type="http://schemas.openxmlformats.org/officeDocument/2006/relationships/image" Target="../media/image61.png"/><Relationship Id="rId34" Type="http://schemas.openxmlformats.org/officeDocument/2006/relationships/image" Target="../media/image62.png"/><Relationship Id="rId35" Type="http://schemas.openxmlformats.org/officeDocument/2006/relationships/image" Target="../media/image63.png"/><Relationship Id="rId36" Type="http://schemas.openxmlformats.org/officeDocument/2006/relationships/image" Target="../media/image64.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jpeg"/><Relationship Id="rId3"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 Id="rId3"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p:nvPr/>
        </p:nvSpPr>
        <p:spPr>
          <a:xfrm>
            <a:off x="678260" y="5150662"/>
            <a:ext cx="7153241" cy="21954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lang="en-US" sz="3400" dirty="0" smtClean="0">
                <a:latin typeface="Myriad Pro"/>
                <a:ea typeface="Myriad Pro"/>
                <a:cs typeface="Myriad Pro"/>
                <a:sym typeface="Myriad Pro"/>
              </a:rPr>
              <a:t>Standards Update</a:t>
            </a:r>
            <a:endParaRPr dirty="0">
              <a:latin typeface="Myriad Pro"/>
              <a:ea typeface="Myriad Pro"/>
              <a:cs typeface="Myriad Pro"/>
              <a:sym typeface="Myriad Pro"/>
            </a:endParaRPr>
          </a:p>
          <a:p>
            <a:pPr lvl="0" algn="l">
              <a:defRPr sz="1800"/>
            </a:pPr>
            <a:r>
              <a:rPr lang="en-US" sz="3400" dirty="0" smtClean="0">
                <a:latin typeface="Myriad Pro"/>
                <a:ea typeface="Myriad Pro"/>
                <a:cs typeface="Myriad Pro"/>
                <a:sym typeface="Myriad Pro"/>
              </a:rPr>
              <a:t>Charles Severance</a:t>
            </a:r>
          </a:p>
          <a:p>
            <a:pPr lvl="0" algn="l">
              <a:defRPr sz="1800"/>
            </a:pPr>
            <a:r>
              <a:rPr lang="en-US" sz="3400" dirty="0" err="1" smtClean="0">
                <a:latin typeface="Myriad Pro"/>
                <a:ea typeface="Myriad Pro"/>
                <a:cs typeface="Myriad Pro"/>
                <a:sym typeface="Myriad Pro"/>
              </a:rPr>
              <a:t>Longsight</a:t>
            </a:r>
            <a:endParaRPr lang="en-US" sz="3400" dirty="0" smtClean="0">
              <a:latin typeface="Myriad Pro"/>
              <a:ea typeface="Myriad Pro"/>
              <a:cs typeface="Myriad Pro"/>
              <a:sym typeface="Myriad Pro"/>
            </a:endParaRPr>
          </a:p>
          <a:p>
            <a:pPr lvl="0" algn="l">
              <a:defRPr sz="1800"/>
            </a:pPr>
            <a:r>
              <a:rPr lang="en-US" sz="3400" dirty="0" smtClean="0">
                <a:latin typeface="Myriad Pro"/>
                <a:ea typeface="Myriad Pro"/>
                <a:cs typeface="Myriad Pro"/>
                <a:sym typeface="Myriad Pro"/>
              </a:rPr>
              <a:t>University of </a:t>
            </a:r>
            <a:r>
              <a:rPr lang="en-US" sz="3400" dirty="0" err="1" smtClean="0">
                <a:latin typeface="Myriad Pro"/>
                <a:ea typeface="Myriad Pro"/>
                <a:cs typeface="Myriad Pro"/>
                <a:sym typeface="Myriad Pro"/>
              </a:rPr>
              <a:t>Michgan</a:t>
            </a:r>
            <a:endParaRPr sz="3400" dirty="0">
              <a:latin typeface="Myriad Pro"/>
              <a:ea typeface="Myriad Pro"/>
              <a:cs typeface="Myriad Pro"/>
              <a:sym typeface="Myriad Pro"/>
            </a:endParaRP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19-10-04_1338001.jpg"/>
          <p:cNvPicPr/>
          <p:nvPr/>
        </p:nvPicPr>
        <p:blipFill>
          <a:blip r:embed="rId2">
            <a:extLst/>
          </a:blip>
          <a:stretch>
            <a:fillRect/>
          </a:stretch>
        </p:blipFill>
        <p:spPr>
          <a:xfrm>
            <a:off x="2107951" y="791882"/>
            <a:ext cx="7725833" cy="4975412"/>
          </a:xfrm>
          <a:prstGeom prst="rect">
            <a:avLst/>
          </a:prstGeom>
          <a:ln w="12700">
            <a:miter lim="400000"/>
          </a:ln>
        </p:spPr>
      </p:pic>
      <p:sp>
        <p:nvSpPr>
          <p:cNvPr id="65" name="Shape 65"/>
          <p:cNvSpPr/>
          <p:nvPr/>
        </p:nvSpPr>
        <p:spPr>
          <a:xfrm>
            <a:off x="2267058" y="5767294"/>
            <a:ext cx="7453313" cy="841256"/>
          </a:xfrm>
          <a:prstGeom prst="rect">
            <a:avLst/>
          </a:prstGeom>
          <a:ln w="12700">
            <a:miter lim="400000"/>
          </a:ln>
          <a:extLst>
            <a:ext uri="{C572A759-6A51-4108-AA02-DFA0A04FC94B}">
              <ma14:wrappingTextBoxFlag xmlns:ma14="http://schemas.microsoft.com/office/mac/drawingml/2011/main" val="1"/>
            </a:ext>
          </a:extLst>
        </p:spPr>
        <p:txBody>
          <a:bodyPr lIns="35560" tIns="35560" rIns="35560" bIns="35560" anchor="ctr">
            <a:spAutoFit/>
          </a:bodyPr>
          <a:lstStyle>
            <a:lvl1pPr>
              <a:defRPr>
                <a:solidFill>
                  <a:srgbClr val="00F900"/>
                </a:solidFill>
              </a:defRPr>
            </a:lvl1pPr>
          </a:lstStyle>
          <a:p>
            <a:pPr lvl="0">
              <a:defRPr sz="1800">
                <a:solidFill>
                  <a:srgbClr val="000000"/>
                </a:solidFill>
              </a:defRPr>
            </a:pPr>
            <a:r>
              <a:rPr sz="2500" dirty="0"/>
              <a:t>Brainstorming at IMS Meeting in Denver 2004-10-19</a:t>
            </a:r>
          </a:p>
        </p:txBody>
      </p:sp>
    </p:spTree>
    <p:extLst>
      <p:ext uri="{BB962C8B-B14F-4D97-AF65-F5344CB8AC3E}">
        <p14:creationId xmlns:p14="http://schemas.microsoft.com/office/powerpoint/2010/main" val="27543357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p:nvPr/>
        </p:nvSpPr>
        <p:spPr>
          <a:xfrm>
            <a:off x="546021" y="784397"/>
            <a:ext cx="9064626" cy="644279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35560" tIns="35560" rIns="35560" bIns="35560" anchor="ctr">
            <a:spAutoFit/>
          </a:bodyPr>
          <a:lstStyle/>
          <a:p>
            <a:pPr lvl="0" algn="l">
              <a:defRPr sz="1800">
                <a:solidFill>
                  <a:srgbClr val="000000"/>
                </a:solidFill>
              </a:defRPr>
            </a:pPr>
            <a:r>
              <a:rPr sz="2300" dirty="0">
                <a:solidFill>
                  <a:srgbClr val="FFFFFF"/>
                </a:solidFill>
              </a:rPr>
              <a:t>Colleagues:</a:t>
            </a:r>
          </a:p>
          <a:p>
            <a:pPr lvl="0" algn="l">
              <a:defRPr sz="1800">
                <a:solidFill>
                  <a:srgbClr val="000000"/>
                </a:solidFill>
              </a:defRPr>
            </a:pPr>
            <a:endParaRPr sz="2300" dirty="0">
              <a:solidFill>
                <a:srgbClr val="FFFFFF"/>
              </a:solidFill>
            </a:endParaRPr>
          </a:p>
          <a:p>
            <a:pPr lvl="0" algn="l">
              <a:defRPr sz="1800">
                <a:solidFill>
                  <a:srgbClr val="000000"/>
                </a:solidFill>
              </a:defRPr>
            </a:pPr>
            <a:r>
              <a:rPr sz="2300" dirty="0">
                <a:solidFill>
                  <a:srgbClr val="FFFFFF"/>
                </a:solidFill>
              </a:rPr>
              <a:t>It looks like we have about 25 individuals (give or take) attending the SCP/SCA/Board meeting on </a:t>
            </a:r>
            <a:r>
              <a:rPr sz="2300" dirty="0">
                <a:solidFill>
                  <a:srgbClr val="00F900"/>
                </a:solidFill>
              </a:rPr>
              <a:t>4/27/2005</a:t>
            </a:r>
            <a:r>
              <a:rPr sz="2300" dirty="0">
                <a:solidFill>
                  <a:srgbClr val="FFFFFF"/>
                </a:solidFill>
              </a:rPr>
              <a:t> from 1-5 pm. This includes the Board (9). See list below.   At this point, I'd rather not invite any more people.</a:t>
            </a:r>
          </a:p>
          <a:p>
            <a:pPr lvl="0" algn="l">
              <a:defRPr sz="1800">
                <a:solidFill>
                  <a:srgbClr val="000000"/>
                </a:solidFill>
              </a:defRPr>
            </a:pPr>
            <a:endParaRPr sz="2300" dirty="0">
              <a:solidFill>
                <a:srgbClr val="FFFFFF"/>
              </a:solidFill>
            </a:endParaRPr>
          </a:p>
          <a:p>
            <a:pPr lvl="0" algn="l">
              <a:defRPr sz="1800">
                <a:solidFill>
                  <a:srgbClr val="000000"/>
                </a:solidFill>
              </a:defRPr>
            </a:pPr>
            <a:r>
              <a:rPr sz="2300" dirty="0">
                <a:solidFill>
                  <a:srgbClr val="FFFFFF"/>
                </a:solidFill>
              </a:rPr>
              <a:t>Textbook Publishers Invited/Attending............................................... </a:t>
            </a:r>
          </a:p>
          <a:p>
            <a:pPr lvl="0" algn="l">
              <a:defRPr sz="1800">
                <a:solidFill>
                  <a:srgbClr val="000000"/>
                </a:solidFill>
              </a:defRPr>
            </a:pPr>
            <a:r>
              <a:rPr sz="2300" dirty="0">
                <a:solidFill>
                  <a:srgbClr val="FFFFFF"/>
                </a:solidFill>
              </a:rPr>
              <a:t>Allen Noren, O'Reilly &amp; Associates              -- ATTENDING</a:t>
            </a:r>
          </a:p>
          <a:p>
            <a:pPr lvl="0" algn="l">
              <a:defRPr sz="1800">
                <a:solidFill>
                  <a:srgbClr val="000000"/>
                </a:solidFill>
              </a:defRPr>
            </a:pPr>
            <a:r>
              <a:rPr sz="2300" dirty="0">
                <a:solidFill>
                  <a:srgbClr val="FFFFFF"/>
                </a:solidFill>
              </a:rPr>
              <a:t>Ray Henderson, Pearson Education                -- ATTENDING</a:t>
            </a:r>
          </a:p>
          <a:p>
            <a:pPr lvl="0" algn="l">
              <a:defRPr sz="1800">
                <a:solidFill>
                  <a:srgbClr val="000000"/>
                </a:solidFill>
              </a:defRPr>
            </a:pPr>
            <a:r>
              <a:rPr sz="2300" dirty="0">
                <a:solidFill>
                  <a:srgbClr val="FFFFFF"/>
                </a:solidFill>
              </a:rPr>
              <a:t>Schoen, Steve, Thomson Higher Education -- ATTENDING</a:t>
            </a:r>
          </a:p>
          <a:p>
            <a:pPr lvl="0" algn="l">
              <a:defRPr sz="1800">
                <a:solidFill>
                  <a:srgbClr val="000000"/>
                </a:solidFill>
              </a:defRPr>
            </a:pPr>
            <a:r>
              <a:rPr sz="2300" dirty="0">
                <a:solidFill>
                  <a:srgbClr val="FFFFFF"/>
                </a:solidFill>
              </a:rPr>
              <a:t>David Serbun, Houghton Mifflin Company  -- ATTENDING</a:t>
            </a:r>
          </a:p>
          <a:p>
            <a:pPr lvl="0" algn="l">
              <a:defRPr sz="1800">
                <a:solidFill>
                  <a:srgbClr val="000000"/>
                </a:solidFill>
              </a:defRPr>
            </a:pPr>
            <a:r>
              <a:rPr sz="2300" dirty="0">
                <a:solidFill>
                  <a:srgbClr val="FFFFFF"/>
                </a:solidFill>
              </a:rPr>
              <a:t>Jonathan Stowe, John Wiley &amp; Sons, Inc. -- ATTENDING</a:t>
            </a:r>
          </a:p>
          <a:p>
            <a:pPr lvl="0" algn="l">
              <a:defRPr sz="1800">
                <a:solidFill>
                  <a:srgbClr val="000000"/>
                </a:solidFill>
              </a:defRPr>
            </a:pPr>
            <a:r>
              <a:rPr sz="2300" dirty="0">
                <a:solidFill>
                  <a:srgbClr val="FFFFFF"/>
                </a:solidFill>
              </a:rPr>
              <a:t>Glenn Kammen, Intelecom                 -- ATTENDING</a:t>
            </a:r>
          </a:p>
          <a:p>
            <a:pPr lvl="0" algn="l">
              <a:defRPr sz="1800">
                <a:solidFill>
                  <a:srgbClr val="000000"/>
                </a:solidFill>
              </a:defRPr>
            </a:pPr>
            <a:endParaRPr sz="2300" dirty="0">
              <a:solidFill>
                <a:srgbClr val="FFFFFF"/>
              </a:solidFill>
            </a:endParaRPr>
          </a:p>
          <a:p>
            <a:pPr lvl="0" algn="l">
              <a:defRPr sz="1800">
                <a:solidFill>
                  <a:srgbClr val="000000"/>
                </a:solidFill>
              </a:defRPr>
            </a:pPr>
            <a:r>
              <a:rPr sz="2300" dirty="0">
                <a:solidFill>
                  <a:srgbClr val="FFFFFF"/>
                </a:solidFill>
              </a:rPr>
              <a:t>Vivian 'Vivie' Sinou</a:t>
            </a:r>
          </a:p>
          <a:p>
            <a:pPr lvl="0" algn="l">
              <a:defRPr sz="1800">
                <a:solidFill>
                  <a:srgbClr val="000000"/>
                </a:solidFill>
              </a:defRPr>
            </a:pPr>
            <a:r>
              <a:rPr sz="2300" dirty="0">
                <a:solidFill>
                  <a:srgbClr val="FFFFFF"/>
                </a:solidFill>
              </a:rPr>
              <a:t>Dean, Distance &amp; Mediated Learning</a:t>
            </a:r>
          </a:p>
          <a:p>
            <a:pPr lvl="0" algn="l">
              <a:defRPr sz="1800">
                <a:solidFill>
                  <a:srgbClr val="000000"/>
                </a:solidFill>
              </a:defRPr>
            </a:pPr>
            <a:r>
              <a:rPr sz="2300" dirty="0">
                <a:solidFill>
                  <a:srgbClr val="FFFFFF"/>
                </a:solidFill>
              </a:rPr>
              <a:t>Foothill College</a:t>
            </a:r>
          </a:p>
        </p:txBody>
      </p:sp>
      <p:sp>
        <p:nvSpPr>
          <p:cNvPr id="68" name="Shape 68"/>
          <p:cNvSpPr/>
          <p:nvPr/>
        </p:nvSpPr>
        <p:spPr>
          <a:xfrm>
            <a:off x="5388611" y="359108"/>
            <a:ext cx="4324508" cy="456535"/>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lvl1pPr>
              <a:defRPr>
                <a:solidFill>
                  <a:srgbClr val="FFFB00"/>
                </a:solidFill>
              </a:defRPr>
            </a:lvl1pPr>
          </a:lstStyle>
          <a:p>
            <a:pPr lvl="0">
              <a:defRPr sz="1800">
                <a:solidFill>
                  <a:srgbClr val="000000"/>
                </a:solidFill>
              </a:defRPr>
            </a:pPr>
            <a:r>
              <a:rPr sz="2500"/>
              <a:t>Publisher Meeting @ Stanford</a:t>
            </a:r>
          </a:p>
        </p:txBody>
      </p:sp>
      <p:pic>
        <p:nvPicPr>
          <p:cNvPr id="69" name="27-04-05_1121001.jpg"/>
          <p:cNvPicPr/>
          <p:nvPr/>
        </p:nvPicPr>
        <p:blipFill>
          <a:blip r:embed="rId2">
            <a:extLst/>
          </a:blip>
          <a:stretch>
            <a:fillRect/>
          </a:stretch>
        </p:blipFill>
        <p:spPr>
          <a:xfrm>
            <a:off x="7478525" y="5879976"/>
            <a:ext cx="2423584" cy="1575671"/>
          </a:xfrm>
          <a:prstGeom prst="rect">
            <a:avLst/>
          </a:prstGeom>
          <a:ln w="12700">
            <a:miter lim="400000"/>
          </a:ln>
        </p:spPr>
      </p:pic>
    </p:spTree>
    <p:extLst>
      <p:ext uri="{BB962C8B-B14F-4D97-AF65-F5344CB8AC3E}">
        <p14:creationId xmlns:p14="http://schemas.microsoft.com/office/powerpoint/2010/main" val="6304081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19-06-05_1436001.jpg"/>
          <p:cNvPicPr/>
          <p:nvPr/>
        </p:nvPicPr>
        <p:blipFill>
          <a:blip r:embed="rId2">
            <a:extLst/>
          </a:blip>
          <a:stretch>
            <a:fillRect/>
          </a:stretch>
        </p:blipFill>
        <p:spPr>
          <a:xfrm>
            <a:off x="182563" y="599515"/>
            <a:ext cx="3746501" cy="2747201"/>
          </a:xfrm>
          <a:prstGeom prst="rect">
            <a:avLst/>
          </a:prstGeom>
          <a:ln w="12700">
            <a:miter lim="400000"/>
          </a:ln>
        </p:spPr>
      </p:pic>
      <p:pic>
        <p:nvPicPr>
          <p:cNvPr id="72" name="21-06-05_0650001.jpg"/>
          <p:cNvPicPr/>
          <p:nvPr/>
        </p:nvPicPr>
        <p:blipFill>
          <a:blip r:embed="rId3">
            <a:extLst/>
          </a:blip>
          <a:stretch>
            <a:fillRect/>
          </a:stretch>
        </p:blipFill>
        <p:spPr>
          <a:xfrm>
            <a:off x="7294563" y="2199373"/>
            <a:ext cx="2873376" cy="2106963"/>
          </a:xfrm>
          <a:prstGeom prst="rect">
            <a:avLst/>
          </a:prstGeom>
          <a:ln w="12700">
            <a:miter lim="400000"/>
          </a:ln>
        </p:spPr>
      </p:pic>
      <p:pic>
        <p:nvPicPr>
          <p:cNvPr id="73" name="21-06-05_1141001.jpg"/>
          <p:cNvPicPr/>
          <p:nvPr/>
        </p:nvPicPr>
        <p:blipFill>
          <a:blip r:embed="rId4">
            <a:extLst/>
          </a:blip>
          <a:stretch>
            <a:fillRect/>
          </a:stretch>
        </p:blipFill>
        <p:spPr>
          <a:xfrm>
            <a:off x="3842686" y="494750"/>
            <a:ext cx="3889375" cy="2851966"/>
          </a:xfrm>
          <a:prstGeom prst="rect">
            <a:avLst/>
          </a:prstGeom>
          <a:ln w="12700">
            <a:miter lim="400000"/>
          </a:ln>
        </p:spPr>
      </p:pic>
      <p:pic>
        <p:nvPicPr>
          <p:cNvPr id="74" name="21-06-05_1546002.jpg"/>
          <p:cNvPicPr/>
          <p:nvPr/>
        </p:nvPicPr>
        <p:blipFill>
          <a:blip r:embed="rId5">
            <a:extLst/>
          </a:blip>
          <a:stretch>
            <a:fillRect/>
          </a:stretch>
        </p:blipFill>
        <p:spPr>
          <a:xfrm>
            <a:off x="3667125" y="3014221"/>
            <a:ext cx="3508376" cy="2572590"/>
          </a:xfrm>
          <a:prstGeom prst="rect">
            <a:avLst/>
          </a:prstGeom>
          <a:ln w="12700">
            <a:miter lim="400000"/>
          </a:ln>
        </p:spPr>
      </p:pic>
      <p:pic>
        <p:nvPicPr>
          <p:cNvPr id="75" name="21-06-05_1622001.jpg"/>
          <p:cNvPicPr/>
          <p:nvPr/>
        </p:nvPicPr>
        <p:blipFill>
          <a:blip r:embed="rId6">
            <a:extLst/>
          </a:blip>
          <a:stretch>
            <a:fillRect/>
          </a:stretch>
        </p:blipFill>
        <p:spPr>
          <a:xfrm>
            <a:off x="182563" y="3252855"/>
            <a:ext cx="3182938" cy="2333956"/>
          </a:xfrm>
          <a:prstGeom prst="rect">
            <a:avLst/>
          </a:prstGeom>
          <a:ln w="12700">
            <a:miter lim="400000"/>
          </a:ln>
        </p:spPr>
      </p:pic>
      <p:pic>
        <p:nvPicPr>
          <p:cNvPr id="76" name="20-06-05_0524001.jpg"/>
          <p:cNvPicPr/>
          <p:nvPr/>
        </p:nvPicPr>
        <p:blipFill>
          <a:blip r:embed="rId7">
            <a:extLst/>
          </a:blip>
          <a:stretch>
            <a:fillRect/>
          </a:stretch>
        </p:blipFill>
        <p:spPr>
          <a:xfrm>
            <a:off x="7294563" y="4429340"/>
            <a:ext cx="2500313" cy="1833407"/>
          </a:xfrm>
          <a:prstGeom prst="rect">
            <a:avLst/>
          </a:prstGeom>
          <a:ln w="12700">
            <a:miter lim="400000"/>
          </a:ln>
        </p:spPr>
      </p:pic>
      <p:sp>
        <p:nvSpPr>
          <p:cNvPr id="77" name="Shape 77"/>
          <p:cNvSpPr/>
          <p:nvPr/>
        </p:nvSpPr>
        <p:spPr>
          <a:xfrm>
            <a:off x="2763986" y="5842119"/>
            <a:ext cx="3944670" cy="841256"/>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p>
            <a:pPr lvl="0">
              <a:defRPr sz="1800">
                <a:solidFill>
                  <a:srgbClr val="000000"/>
                </a:solidFill>
              </a:defRPr>
            </a:pPr>
            <a:r>
              <a:rPr sz="2500" dirty="0">
                <a:solidFill>
                  <a:schemeClr val="tx1"/>
                </a:solidFill>
              </a:rPr>
              <a:t>June 21, 2005, </a:t>
            </a:r>
          </a:p>
          <a:p>
            <a:pPr lvl="0">
              <a:defRPr sz="1800">
                <a:solidFill>
                  <a:srgbClr val="000000"/>
                </a:solidFill>
              </a:defRPr>
            </a:pPr>
            <a:r>
              <a:rPr sz="2500" dirty="0">
                <a:solidFill>
                  <a:schemeClr val="tx1"/>
                </a:solidFill>
              </a:rPr>
              <a:t>IMS Alt-I-Lab Sheffield, UK</a:t>
            </a:r>
          </a:p>
        </p:txBody>
      </p:sp>
    </p:spTree>
    <p:extLst>
      <p:ext uri="{BB962C8B-B14F-4D97-AF65-F5344CB8AC3E}">
        <p14:creationId xmlns:p14="http://schemas.microsoft.com/office/powerpoint/2010/main" val="12839051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20-06-06_1724001.jpg"/>
          <p:cNvPicPr/>
          <p:nvPr/>
        </p:nvPicPr>
        <p:blipFill>
          <a:blip r:embed="rId2">
            <a:extLst/>
          </a:blip>
          <a:stretch>
            <a:fillRect/>
          </a:stretch>
        </p:blipFill>
        <p:spPr>
          <a:xfrm>
            <a:off x="366526" y="1347197"/>
            <a:ext cx="3000375" cy="2194628"/>
          </a:xfrm>
          <a:prstGeom prst="rect">
            <a:avLst/>
          </a:prstGeom>
          <a:ln w="12700">
            <a:miter lim="400000"/>
          </a:ln>
        </p:spPr>
      </p:pic>
      <p:pic>
        <p:nvPicPr>
          <p:cNvPr id="80" name="Untitled1.png"/>
          <p:cNvPicPr/>
          <p:nvPr/>
        </p:nvPicPr>
        <p:blipFill>
          <a:blip r:embed="rId3">
            <a:extLst/>
          </a:blip>
          <a:stretch>
            <a:fillRect/>
          </a:stretch>
        </p:blipFill>
        <p:spPr>
          <a:xfrm>
            <a:off x="1622518" y="3586873"/>
            <a:ext cx="2420938" cy="2401772"/>
          </a:xfrm>
          <a:prstGeom prst="rect">
            <a:avLst/>
          </a:prstGeom>
          <a:ln w="12700">
            <a:miter lim="400000"/>
          </a:ln>
        </p:spPr>
      </p:pic>
      <p:pic>
        <p:nvPicPr>
          <p:cNvPr id="81" name="Untitled3.png"/>
          <p:cNvPicPr/>
          <p:nvPr/>
        </p:nvPicPr>
        <p:blipFill>
          <a:blip r:embed="rId4">
            <a:extLst/>
          </a:blip>
          <a:stretch>
            <a:fillRect/>
          </a:stretch>
        </p:blipFill>
        <p:spPr>
          <a:xfrm>
            <a:off x="6859401" y="1237236"/>
            <a:ext cx="3000376" cy="2210818"/>
          </a:xfrm>
          <a:prstGeom prst="rect">
            <a:avLst/>
          </a:prstGeom>
          <a:ln w="12700">
            <a:miter lim="400000"/>
          </a:ln>
        </p:spPr>
      </p:pic>
      <p:pic>
        <p:nvPicPr>
          <p:cNvPr id="82" name="3.png"/>
          <p:cNvPicPr/>
          <p:nvPr/>
        </p:nvPicPr>
        <p:blipFill>
          <a:blip r:embed="rId5">
            <a:extLst/>
          </a:blip>
          <a:stretch>
            <a:fillRect/>
          </a:stretch>
        </p:blipFill>
        <p:spPr>
          <a:xfrm>
            <a:off x="3628838" y="1682749"/>
            <a:ext cx="3113402" cy="2213981"/>
          </a:xfrm>
          <a:prstGeom prst="rect">
            <a:avLst/>
          </a:prstGeom>
          <a:ln w="12700">
            <a:miter lim="400000"/>
          </a:ln>
        </p:spPr>
      </p:pic>
      <p:pic>
        <p:nvPicPr>
          <p:cNvPr id="83" name="Untitled5.png"/>
          <p:cNvPicPr/>
          <p:nvPr/>
        </p:nvPicPr>
        <p:blipFill>
          <a:blip r:embed="rId6">
            <a:extLst/>
          </a:blip>
          <a:stretch>
            <a:fillRect/>
          </a:stretch>
        </p:blipFill>
        <p:spPr>
          <a:xfrm>
            <a:off x="6742240" y="3541825"/>
            <a:ext cx="3286125" cy="2446820"/>
          </a:xfrm>
          <a:prstGeom prst="rect">
            <a:avLst/>
          </a:prstGeom>
          <a:ln w="12700">
            <a:miter lim="400000"/>
          </a:ln>
        </p:spPr>
      </p:pic>
      <p:sp>
        <p:nvSpPr>
          <p:cNvPr id="84" name="Shape 84"/>
          <p:cNvSpPr/>
          <p:nvPr/>
        </p:nvSpPr>
        <p:spPr>
          <a:xfrm>
            <a:off x="4335940" y="5056254"/>
            <a:ext cx="2286476" cy="1225977"/>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p>
            <a:pPr lvl="0">
              <a:defRPr sz="1800">
                <a:solidFill>
                  <a:srgbClr val="000000"/>
                </a:solidFill>
              </a:defRPr>
            </a:pPr>
            <a:r>
              <a:rPr sz="2500" dirty="0">
                <a:solidFill>
                  <a:srgbClr val="000000"/>
                </a:solidFill>
              </a:rPr>
              <a:t>June 21, 2006 </a:t>
            </a:r>
          </a:p>
          <a:p>
            <a:pPr lvl="0">
              <a:defRPr sz="1800">
                <a:solidFill>
                  <a:srgbClr val="000000"/>
                </a:solidFill>
              </a:defRPr>
            </a:pPr>
            <a:r>
              <a:rPr sz="2500" dirty="0">
                <a:solidFill>
                  <a:srgbClr val="000000"/>
                </a:solidFill>
              </a:rPr>
              <a:t>IMS Alt-I-Lab </a:t>
            </a:r>
          </a:p>
          <a:p>
            <a:pPr lvl="0">
              <a:defRPr sz="1800">
                <a:solidFill>
                  <a:srgbClr val="000000"/>
                </a:solidFill>
              </a:defRPr>
            </a:pPr>
            <a:r>
              <a:rPr sz="2500" dirty="0">
                <a:solidFill>
                  <a:srgbClr val="000000"/>
                </a:solidFill>
              </a:rPr>
              <a:t>Indianapolis, IN</a:t>
            </a:r>
          </a:p>
        </p:txBody>
      </p:sp>
    </p:spTree>
    <p:extLst>
      <p:ext uri="{BB962C8B-B14F-4D97-AF65-F5344CB8AC3E}">
        <p14:creationId xmlns:p14="http://schemas.microsoft.com/office/powerpoint/2010/main" val="1337473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831FCF-80A8-4E88-B35C-C66C4B9D47CE}" type="slidenum">
              <a:rPr lang="en-US" smtClean="0"/>
              <a:pPr/>
              <a:t>14</a:t>
            </a:fld>
            <a:endParaRPr lang="en-US"/>
          </a:p>
        </p:txBody>
      </p:sp>
      <p:pic>
        <p:nvPicPr>
          <p:cNvPr id="5" name="Picture 4" descr="Microsoft ExcelScreenSnapz0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524000"/>
            <a:ext cx="8085667" cy="4840111"/>
          </a:xfrm>
          <a:prstGeom prst="rect">
            <a:avLst/>
          </a:prstGeom>
        </p:spPr>
      </p:pic>
      <p:pic>
        <p:nvPicPr>
          <p:cNvPr id="4" name="Picture 3" descr="IMSconformancelogoR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667" y="762000"/>
            <a:ext cx="2144889" cy="2636951"/>
          </a:xfrm>
          <a:prstGeom prst="rect">
            <a:avLst/>
          </a:prstGeom>
        </p:spPr>
      </p:pic>
      <p:sp>
        <p:nvSpPr>
          <p:cNvPr id="3" name="TextBox 2"/>
          <p:cNvSpPr txBox="1"/>
          <p:nvPr/>
        </p:nvSpPr>
        <p:spPr>
          <a:xfrm>
            <a:off x="3109438" y="6439969"/>
            <a:ext cx="1146048" cy="471922"/>
          </a:xfrm>
          <a:prstGeom prst="rect">
            <a:avLst/>
          </a:prstGeom>
          <a:noFill/>
        </p:spPr>
        <p:txBody>
          <a:bodyPr wrap="none" lIns="101599" tIns="50799" rIns="101599" bIns="50799" rtlCol="0">
            <a:spAutoFit/>
          </a:bodyPr>
          <a:lstStyle/>
          <a:p>
            <a:r>
              <a:rPr lang="en-US" sz="2400" dirty="0" smtClean="0"/>
              <a:t>LTI 1.0</a:t>
            </a:r>
            <a:endParaRPr lang="en-US" sz="2400" dirty="0"/>
          </a:p>
        </p:txBody>
      </p:sp>
      <p:sp>
        <p:nvSpPr>
          <p:cNvPr id="6" name="TextBox 5"/>
          <p:cNvSpPr txBox="1"/>
          <p:nvPr/>
        </p:nvSpPr>
        <p:spPr>
          <a:xfrm>
            <a:off x="4229562" y="6450293"/>
            <a:ext cx="1146048" cy="471922"/>
          </a:xfrm>
          <a:prstGeom prst="rect">
            <a:avLst/>
          </a:prstGeom>
          <a:noFill/>
        </p:spPr>
        <p:txBody>
          <a:bodyPr wrap="none" lIns="101599" tIns="50799" rIns="101599" bIns="50799" rtlCol="0">
            <a:spAutoFit/>
          </a:bodyPr>
          <a:lstStyle/>
          <a:p>
            <a:r>
              <a:rPr lang="en-US" sz="2400" dirty="0" smtClean="0"/>
              <a:t>LTI 1.1</a:t>
            </a:r>
            <a:endParaRPr lang="en-US" sz="2400" dirty="0"/>
          </a:p>
        </p:txBody>
      </p:sp>
      <p:cxnSp>
        <p:nvCxnSpPr>
          <p:cNvPr id="8" name="Straight Arrow Connector 7"/>
          <p:cNvCxnSpPr>
            <a:stCxn id="3" idx="0"/>
          </p:cNvCxnSpPr>
          <p:nvPr/>
        </p:nvCxnSpPr>
        <p:spPr>
          <a:xfrm flipV="1">
            <a:off x="3682462" y="6050249"/>
            <a:ext cx="277413" cy="389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0"/>
          </p:cNvCxnSpPr>
          <p:nvPr/>
        </p:nvCxnSpPr>
        <p:spPr>
          <a:xfrm flipV="1">
            <a:off x="4802586" y="6130259"/>
            <a:ext cx="117396" cy="3200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64487" y="6439969"/>
            <a:ext cx="1146048" cy="471922"/>
          </a:xfrm>
          <a:prstGeom prst="rect">
            <a:avLst/>
          </a:prstGeom>
          <a:noFill/>
        </p:spPr>
        <p:txBody>
          <a:bodyPr wrap="none" lIns="101599" tIns="50799" rIns="101599" bIns="50799" rtlCol="0">
            <a:spAutoFit/>
          </a:bodyPr>
          <a:lstStyle/>
          <a:p>
            <a:r>
              <a:rPr lang="en-US" sz="2400" dirty="0" smtClean="0"/>
              <a:t>LTI 2.0</a:t>
            </a:r>
            <a:endParaRPr lang="en-US" sz="2400" dirty="0"/>
          </a:p>
        </p:txBody>
      </p:sp>
      <p:cxnSp>
        <p:nvCxnSpPr>
          <p:cNvPr id="13" name="Straight Arrow Connector 12"/>
          <p:cNvCxnSpPr>
            <a:stCxn id="12" idx="0"/>
          </p:cNvCxnSpPr>
          <p:nvPr/>
        </p:nvCxnSpPr>
        <p:spPr>
          <a:xfrm flipH="1" flipV="1">
            <a:off x="5880090" y="6050249"/>
            <a:ext cx="357421" cy="389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583797" y="5010133"/>
            <a:ext cx="1824067" cy="471922"/>
          </a:xfrm>
          <a:prstGeom prst="rect">
            <a:avLst/>
          </a:prstGeom>
          <a:noFill/>
        </p:spPr>
        <p:txBody>
          <a:bodyPr wrap="none" lIns="101599" tIns="50799" rIns="101599" bIns="50799" rtlCol="0">
            <a:spAutoFit/>
          </a:bodyPr>
          <a:lstStyle/>
          <a:p>
            <a:r>
              <a:rPr lang="en-US" sz="2400" dirty="0" smtClean="0"/>
              <a:t>SIMPLE LTI</a:t>
            </a:r>
            <a:endParaRPr lang="en-US" sz="2400" dirty="0"/>
          </a:p>
        </p:txBody>
      </p:sp>
      <p:cxnSp>
        <p:nvCxnSpPr>
          <p:cNvPr id="17" name="Straight Arrow Connector 16"/>
          <p:cNvCxnSpPr/>
          <p:nvPr/>
        </p:nvCxnSpPr>
        <p:spPr>
          <a:xfrm>
            <a:off x="2599725" y="5410178"/>
            <a:ext cx="640071" cy="240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0901" y="6450293"/>
            <a:ext cx="974924" cy="471922"/>
          </a:xfrm>
          <a:prstGeom prst="rect">
            <a:avLst/>
          </a:prstGeom>
          <a:noFill/>
        </p:spPr>
        <p:txBody>
          <a:bodyPr wrap="none" lIns="101599" tIns="50799" rIns="101599" bIns="50799" rtlCol="0">
            <a:spAutoFit/>
          </a:bodyPr>
          <a:lstStyle/>
          <a:p>
            <a:r>
              <a:rPr lang="en-US" sz="2400" dirty="0" smtClean="0"/>
              <a:t>TI 1.0</a:t>
            </a:r>
            <a:endParaRPr lang="en-US" sz="2400" dirty="0"/>
          </a:p>
        </p:txBody>
      </p:sp>
      <p:cxnSp>
        <p:nvCxnSpPr>
          <p:cNvPr id="21" name="Straight Arrow Connector 20"/>
          <p:cNvCxnSpPr>
            <a:stCxn id="20" idx="0"/>
          </p:cNvCxnSpPr>
          <p:nvPr/>
        </p:nvCxnSpPr>
        <p:spPr>
          <a:xfrm flipH="1" flipV="1">
            <a:off x="1879645" y="6130259"/>
            <a:ext cx="68718" cy="3200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2599724" y="2929902"/>
            <a:ext cx="1760196" cy="2480276"/>
            <a:chOff x="2339752" y="2636912"/>
            <a:chExt cx="1584176" cy="2232248"/>
          </a:xfrm>
        </p:grpSpPr>
        <p:pic>
          <p:nvPicPr>
            <p:cNvPr id="2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636912"/>
              <a:ext cx="1584176" cy="118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p:cNvCxnSpPr/>
            <p:nvPr/>
          </p:nvCxnSpPr>
          <p:spPr>
            <a:xfrm>
              <a:off x="2987824" y="3645024"/>
              <a:ext cx="648072"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39768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831FCF-80A8-4E88-B35C-C66C4B9D47CE}" type="slidenum">
              <a:rPr lang="en-US" smtClean="0"/>
              <a:pPr/>
              <a:t>15</a:t>
            </a:fld>
            <a:endParaRPr lang="en-US"/>
          </a:p>
        </p:txBody>
      </p:sp>
      <p:pic>
        <p:nvPicPr>
          <p:cNvPr id="6" name="Picture 5" descr="Microsoft ExcelScreenSnapz0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66" y="1354667"/>
            <a:ext cx="8627854" cy="5164667"/>
          </a:xfrm>
          <a:prstGeom prst="rect">
            <a:avLst/>
          </a:prstGeom>
        </p:spPr>
      </p:pic>
      <p:pic>
        <p:nvPicPr>
          <p:cNvPr id="4" name="Picture 3" descr="IMSconformancelogoR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667" y="762000"/>
            <a:ext cx="2144889" cy="2636951"/>
          </a:xfrm>
          <a:prstGeom prst="rect">
            <a:avLst/>
          </a:prstGeom>
        </p:spPr>
      </p:pic>
    </p:spTree>
    <p:extLst>
      <p:ext uri="{BB962C8B-B14F-4D97-AF65-F5344CB8AC3E}">
        <p14:creationId xmlns:p14="http://schemas.microsoft.com/office/powerpoint/2010/main" val="22235492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0160000" cy="1270000"/>
          </a:xfrm>
          <a:solidFill>
            <a:srgbClr val="FFFFFF"/>
          </a:solidFill>
        </p:spPr>
        <p:txBody>
          <a:bodyPr>
            <a:normAutofit fontScale="90000"/>
          </a:bodyPr>
          <a:lstStyle/>
          <a:p>
            <a:r>
              <a:rPr lang="en-US" dirty="0" smtClean="0"/>
              <a:t>Learning Platforms that Accept IMS Apps!</a:t>
            </a:r>
            <a:br>
              <a:rPr lang="en-US" dirty="0" smtClean="0"/>
            </a:br>
            <a:r>
              <a:rPr lang="en-US" sz="2400" dirty="0">
                <a:hlinkClick r:id="rId3"/>
              </a:rPr>
              <a:t>http://imscatalog.org/</a:t>
            </a:r>
            <a:r>
              <a:rPr lang="en-US" sz="2400" dirty="0"/>
              <a:t> </a:t>
            </a:r>
            <a:endParaRPr lang="en-US" sz="2400" dirty="0"/>
          </a:p>
        </p:txBody>
      </p:sp>
      <p:pic>
        <p:nvPicPr>
          <p:cNvPr id="35" name="Picture 34" descr="campuscrui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67" y="769056"/>
            <a:ext cx="1058333" cy="1058333"/>
          </a:xfrm>
          <a:prstGeom prst="rect">
            <a:avLst/>
          </a:prstGeom>
        </p:spPr>
      </p:pic>
      <p:pic>
        <p:nvPicPr>
          <p:cNvPr id="33" name="Picture 32" descr="wizlea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4056" y="2032000"/>
            <a:ext cx="931333" cy="931333"/>
          </a:xfrm>
          <a:prstGeom prst="rect">
            <a:avLst/>
          </a:prstGeom>
        </p:spPr>
      </p:pic>
      <p:sp>
        <p:nvSpPr>
          <p:cNvPr id="32" name="Rectangle 31"/>
          <p:cNvSpPr/>
          <p:nvPr/>
        </p:nvSpPr>
        <p:spPr>
          <a:xfrm>
            <a:off x="0" y="6773333"/>
            <a:ext cx="10160000" cy="84666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01599" tIns="50799" rIns="101599" bIns="50799" rtlCol="0" anchor="ctr"/>
          <a:lstStyle/>
          <a:p>
            <a:pPr algn="ctr"/>
            <a:endParaRPr lang="en-US"/>
          </a:p>
        </p:txBody>
      </p:sp>
      <p:pic>
        <p:nvPicPr>
          <p:cNvPr id="31" name="Picture 30" descr="Unknown-1.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7333" y="6434666"/>
            <a:ext cx="2804591" cy="1107696"/>
          </a:xfrm>
          <a:prstGeom prst="rect">
            <a:avLst/>
          </a:prstGeom>
        </p:spPr>
      </p:pic>
      <p:pic>
        <p:nvPicPr>
          <p:cNvPr id="2" name="Picture 1" descr="eme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3333" y="2286000"/>
            <a:ext cx="1397000" cy="1397000"/>
          </a:xfrm>
          <a:prstGeom prst="rect">
            <a:avLst/>
          </a:prstGeom>
        </p:spPr>
      </p:pic>
      <p:pic>
        <p:nvPicPr>
          <p:cNvPr id="30" name="Picture 29" descr="samsun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7333" y="3302000"/>
            <a:ext cx="2032000" cy="2032000"/>
          </a:xfrm>
          <a:prstGeom prst="rect">
            <a:avLst/>
          </a:prstGeom>
        </p:spPr>
      </p:pic>
      <p:pic>
        <p:nvPicPr>
          <p:cNvPr id="3" name="Picture 2" descr="blackboa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000" y="1693334"/>
            <a:ext cx="1058333" cy="1058333"/>
          </a:xfrm>
          <a:prstGeom prst="rect">
            <a:avLst/>
          </a:prstGeom>
        </p:spPr>
      </p:pic>
      <p:pic>
        <p:nvPicPr>
          <p:cNvPr id="5" name="Picture 4" descr="jenzaba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6667" y="2963334"/>
            <a:ext cx="881944" cy="881944"/>
          </a:xfrm>
          <a:prstGeom prst="rect">
            <a:avLst/>
          </a:prstGeom>
        </p:spPr>
      </p:pic>
      <p:pic>
        <p:nvPicPr>
          <p:cNvPr id="6" name="Picture 5" descr="instructur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1333" y="4995333"/>
            <a:ext cx="1192389" cy="1192389"/>
          </a:xfrm>
          <a:prstGeom prst="rect">
            <a:avLst/>
          </a:prstGeom>
        </p:spPr>
      </p:pic>
      <p:pic>
        <p:nvPicPr>
          <p:cNvPr id="7" name="Picture 6" descr="desire2lear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4000" y="6180667"/>
            <a:ext cx="1058333" cy="1058333"/>
          </a:xfrm>
          <a:prstGeom prst="rect">
            <a:avLst/>
          </a:prstGeom>
        </p:spPr>
      </p:pic>
      <p:pic>
        <p:nvPicPr>
          <p:cNvPr id="8" name="Picture 7" descr="globalscholar.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2667" y="6434667"/>
            <a:ext cx="1058333" cy="1058333"/>
          </a:xfrm>
          <a:prstGeom prst="rect">
            <a:avLst/>
          </a:prstGeom>
        </p:spPr>
      </p:pic>
      <p:pic>
        <p:nvPicPr>
          <p:cNvPr id="9" name="Picture 8" descr="learningdotco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70667" y="1524000"/>
            <a:ext cx="1058333" cy="1058333"/>
          </a:xfrm>
          <a:prstGeom prst="rect">
            <a:avLst/>
          </a:prstGeom>
        </p:spPr>
      </p:pic>
      <p:pic>
        <p:nvPicPr>
          <p:cNvPr id="10" name="Picture 9" descr="learningobject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48667" y="1524000"/>
            <a:ext cx="1058333" cy="1058333"/>
          </a:xfrm>
          <a:prstGeom prst="rect">
            <a:avLst/>
          </a:prstGeom>
        </p:spPr>
      </p:pic>
      <p:pic>
        <p:nvPicPr>
          <p:cNvPr id="11" name="Picture 10" descr="learningstudi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70667" y="2751667"/>
            <a:ext cx="1270000" cy="1270000"/>
          </a:xfrm>
          <a:prstGeom prst="rect">
            <a:avLst/>
          </a:prstGeom>
        </p:spPr>
      </p:pic>
      <p:pic>
        <p:nvPicPr>
          <p:cNvPr id="12" name="Picture 11" descr="sakai.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94667" y="2540000"/>
            <a:ext cx="1058333" cy="1058333"/>
          </a:xfrm>
          <a:prstGeom prst="rect">
            <a:avLst/>
          </a:prstGeom>
        </p:spPr>
      </p:pic>
      <p:pic>
        <p:nvPicPr>
          <p:cNvPr id="13" name="Picture 12" descr="moodl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55334" y="4910667"/>
            <a:ext cx="1058333" cy="1058333"/>
          </a:xfrm>
          <a:prstGeom prst="rect">
            <a:avLst/>
          </a:prstGeom>
        </p:spPr>
      </p:pic>
      <p:pic>
        <p:nvPicPr>
          <p:cNvPr id="14" name="Picture 13" descr="safari.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87333" y="3640667"/>
            <a:ext cx="1190626" cy="508000"/>
          </a:xfrm>
          <a:prstGeom prst="rect">
            <a:avLst/>
          </a:prstGeom>
        </p:spPr>
      </p:pic>
      <p:pic>
        <p:nvPicPr>
          <p:cNvPr id="15" name="Picture 14" descr="openclass.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79334" y="5249334"/>
            <a:ext cx="1058333" cy="1058333"/>
          </a:xfrm>
          <a:prstGeom prst="rect">
            <a:avLst/>
          </a:prstGeom>
        </p:spPr>
      </p:pic>
      <p:pic>
        <p:nvPicPr>
          <p:cNvPr id="16" name="Picture 15" descr="apoll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42000" y="1439334"/>
            <a:ext cx="931333" cy="931333"/>
          </a:xfrm>
          <a:prstGeom prst="rect">
            <a:avLst/>
          </a:prstGeom>
        </p:spPr>
      </p:pic>
      <p:pic>
        <p:nvPicPr>
          <p:cNvPr id="17" name="Picture 16" descr="schoology.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51334" y="3640667"/>
            <a:ext cx="1058333" cy="1058333"/>
          </a:xfrm>
          <a:prstGeom prst="rect">
            <a:avLst/>
          </a:prstGeom>
        </p:spPr>
      </p:pic>
      <p:pic>
        <p:nvPicPr>
          <p:cNvPr id="18" name="Picture 17" descr="novoed.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265333" y="3132667"/>
            <a:ext cx="1524000" cy="1524000"/>
          </a:xfrm>
          <a:prstGeom prst="rect">
            <a:avLst/>
          </a:prstGeom>
        </p:spPr>
      </p:pic>
      <p:pic>
        <p:nvPicPr>
          <p:cNvPr id="19" name="Picture 18" descr="loudcloud.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297333" y="2709333"/>
            <a:ext cx="762000" cy="762000"/>
          </a:xfrm>
          <a:prstGeom prst="rect">
            <a:avLst/>
          </a:prstGeom>
        </p:spPr>
      </p:pic>
      <p:pic>
        <p:nvPicPr>
          <p:cNvPr id="20" name="Picture 19" descr="atutor.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97333" y="6434667"/>
            <a:ext cx="1270000" cy="1270000"/>
          </a:xfrm>
          <a:prstGeom prst="rect">
            <a:avLst/>
          </a:prstGeom>
        </p:spPr>
      </p:pic>
      <p:pic>
        <p:nvPicPr>
          <p:cNvPr id="21" name="Picture 20" descr="ivle.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720667" y="5334000"/>
            <a:ext cx="1058333" cy="1058333"/>
          </a:xfrm>
          <a:prstGeom prst="rect">
            <a:avLst/>
          </a:prstGeom>
        </p:spPr>
      </p:pic>
      <p:pic>
        <p:nvPicPr>
          <p:cNvPr id="22" name="Picture 21" descr="LTI4Win_Icon-75.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805334" y="1016001"/>
            <a:ext cx="889294" cy="889294"/>
          </a:xfrm>
          <a:prstGeom prst="rect">
            <a:avLst/>
          </a:prstGeom>
        </p:spPr>
      </p:pic>
      <p:pic>
        <p:nvPicPr>
          <p:cNvPr id="23" name="Picture 22" descr="edx-logo.jp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842000" y="4402667"/>
            <a:ext cx="1270000" cy="845967"/>
          </a:xfrm>
          <a:prstGeom prst="rect">
            <a:avLst/>
          </a:prstGeom>
        </p:spPr>
      </p:pic>
      <p:pic>
        <p:nvPicPr>
          <p:cNvPr id="25" name="Picture 24" descr="haiku.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81333" y="1185333"/>
            <a:ext cx="973667" cy="973667"/>
          </a:xfrm>
          <a:prstGeom prst="rect">
            <a:avLst/>
          </a:prstGeom>
        </p:spPr>
      </p:pic>
      <p:pic>
        <p:nvPicPr>
          <p:cNvPr id="26" name="Picture 25" descr="lightspeed.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584722" y="4720167"/>
            <a:ext cx="1058333" cy="1058333"/>
          </a:xfrm>
          <a:prstGeom prst="rect">
            <a:avLst/>
          </a:prstGeom>
        </p:spPr>
      </p:pic>
      <p:pic>
        <p:nvPicPr>
          <p:cNvPr id="27" name="Picture 26" descr="itslearning.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95334" y="6604000"/>
            <a:ext cx="884361" cy="860778"/>
          </a:xfrm>
          <a:prstGeom prst="rect">
            <a:avLst/>
          </a:prstGeom>
        </p:spPr>
      </p:pic>
      <p:pic>
        <p:nvPicPr>
          <p:cNvPr id="29" name="Picture 28" descr="bisk.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386667" y="6646333"/>
            <a:ext cx="846667" cy="846667"/>
          </a:xfrm>
          <a:prstGeom prst="rect">
            <a:avLst/>
          </a:prstGeom>
        </p:spPr>
      </p:pic>
      <p:pic>
        <p:nvPicPr>
          <p:cNvPr id="28" name="Picture 27" descr="logo11w.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064001" y="4416463"/>
            <a:ext cx="1439333" cy="508314"/>
          </a:xfrm>
          <a:prstGeom prst="rect">
            <a:avLst/>
          </a:prstGeom>
        </p:spPr>
      </p:pic>
      <p:pic>
        <p:nvPicPr>
          <p:cNvPr id="34" name="Picture 33" descr="uniservity.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281334" y="2540000"/>
            <a:ext cx="818444" cy="818444"/>
          </a:xfrm>
          <a:prstGeom prst="rect">
            <a:avLst/>
          </a:prstGeom>
        </p:spPr>
      </p:pic>
      <p:pic>
        <p:nvPicPr>
          <p:cNvPr id="36" name="Picture 35" descr="coursera.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792611" y="5256389"/>
            <a:ext cx="1058333" cy="1058333"/>
          </a:xfrm>
          <a:prstGeom prst="rect">
            <a:avLst/>
          </a:prstGeom>
        </p:spPr>
      </p:pic>
      <p:pic>
        <p:nvPicPr>
          <p:cNvPr id="37" name="Picture 36" descr="edu2.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69333" y="4148666"/>
            <a:ext cx="896056" cy="896056"/>
          </a:xfrm>
          <a:prstGeom prst="rect">
            <a:avLst/>
          </a:prstGeom>
        </p:spPr>
      </p:pic>
    </p:spTree>
    <p:extLst>
      <p:ext uri="{BB962C8B-B14F-4D97-AF65-F5344CB8AC3E}">
        <p14:creationId xmlns:p14="http://schemas.microsoft.com/office/powerpoint/2010/main" val="18882087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IMG_2455.jpg"/>
          <p:cNvPicPr/>
          <p:nvPr/>
        </p:nvPicPr>
        <p:blipFill>
          <a:blip r:embed="rId2">
            <a:extLst/>
          </a:blip>
          <a:stretch>
            <a:fillRect/>
          </a:stretch>
        </p:blipFill>
        <p:spPr>
          <a:xfrm>
            <a:off x="343305" y="543486"/>
            <a:ext cx="4601758" cy="3520514"/>
          </a:xfrm>
          <a:prstGeom prst="rect">
            <a:avLst/>
          </a:prstGeom>
          <a:ln w="12700">
            <a:miter lim="400000"/>
          </a:ln>
        </p:spPr>
      </p:pic>
      <p:sp>
        <p:nvSpPr>
          <p:cNvPr id="103" name="Shape 103"/>
          <p:cNvSpPr/>
          <p:nvPr/>
        </p:nvSpPr>
        <p:spPr>
          <a:xfrm>
            <a:off x="2445053" y="5914113"/>
            <a:ext cx="7330212" cy="456535"/>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lvl1pPr>
              <a:defRPr>
                <a:solidFill>
                  <a:srgbClr val="FFFB00"/>
                </a:solidFill>
                <a:hlinkClick r:id=""/>
              </a:defRPr>
            </a:lvl1pPr>
          </a:lstStyle>
          <a:p>
            <a:pPr lvl="0">
              <a:defRPr sz="1800">
                <a:solidFill>
                  <a:srgbClr val="000000"/>
                </a:solidFill>
              </a:defRPr>
            </a:pPr>
            <a:r>
              <a:rPr sz="2500" dirty="0"/>
              <a:t>http://www.youtube.com/watch?v=VY-Ogkc7Mnw</a:t>
            </a:r>
          </a:p>
        </p:txBody>
      </p:sp>
      <p:pic>
        <p:nvPicPr>
          <p:cNvPr id="104" name="Untitled.png"/>
          <p:cNvPicPr/>
          <p:nvPr/>
        </p:nvPicPr>
        <p:blipFill>
          <a:blip r:embed="rId3">
            <a:extLst/>
          </a:blip>
          <a:stretch>
            <a:fillRect/>
          </a:stretch>
        </p:blipFill>
        <p:spPr>
          <a:xfrm>
            <a:off x="4289052" y="2306855"/>
            <a:ext cx="5826125" cy="3514289"/>
          </a:xfrm>
          <a:prstGeom prst="rect">
            <a:avLst/>
          </a:prstGeom>
          <a:ln w="12700">
            <a:miter lim="400000"/>
          </a:ln>
        </p:spPr>
      </p:pic>
      <p:sp>
        <p:nvSpPr>
          <p:cNvPr id="105" name="Shape 105"/>
          <p:cNvSpPr/>
          <p:nvPr/>
        </p:nvSpPr>
        <p:spPr>
          <a:xfrm>
            <a:off x="285331" y="6571524"/>
            <a:ext cx="1450070" cy="456535"/>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p>
            <a:pPr lvl="0">
              <a:defRPr sz="1800">
                <a:solidFill>
                  <a:srgbClr val="000000"/>
                </a:solidFill>
              </a:defRPr>
            </a:pPr>
            <a:r>
              <a:rPr sz="2500">
                <a:solidFill>
                  <a:srgbClr val="FFFFFF"/>
                </a:solidFill>
              </a:rPr>
              <a:t>July 2012</a:t>
            </a:r>
          </a:p>
        </p:txBody>
      </p:sp>
    </p:spTree>
    <p:extLst>
      <p:ext uri="{BB962C8B-B14F-4D97-AF65-F5344CB8AC3E}">
        <p14:creationId xmlns:p14="http://schemas.microsoft.com/office/powerpoint/2010/main" val="35874183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Important Standards</a:t>
            </a:r>
            <a:endParaRPr lang="en-US" dirty="0"/>
          </a:p>
        </p:txBody>
      </p:sp>
      <p:sp>
        <p:nvSpPr>
          <p:cNvPr id="5" name="Text Placeholder 4"/>
          <p:cNvSpPr>
            <a:spLocks noGrp="1"/>
          </p:cNvSpPr>
          <p:nvPr>
            <p:ph type="body" idx="1"/>
          </p:nvPr>
        </p:nvSpPr>
        <p:spPr/>
        <p:txBody>
          <a:bodyPr/>
          <a:lstStyle/>
          <a:p>
            <a:r>
              <a:rPr lang="en-US" dirty="0"/>
              <a:t>http://</a:t>
            </a:r>
            <a:r>
              <a:rPr lang="en-US" dirty="0" err="1"/>
              <a:t>developers.imsglobal.org</a:t>
            </a:r>
            <a:r>
              <a:rPr lang="en-US" dirty="0"/>
              <a:t>/</a:t>
            </a:r>
          </a:p>
        </p:txBody>
      </p:sp>
    </p:spTree>
    <p:extLst>
      <p:ext uri="{BB962C8B-B14F-4D97-AF65-F5344CB8AC3E}">
        <p14:creationId xmlns:p14="http://schemas.microsoft.com/office/powerpoint/2010/main" val="292961003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53" y="891676"/>
            <a:ext cx="8044437" cy="4756090"/>
          </a:xfrm>
          <a:prstGeom prst="rect">
            <a:avLst/>
          </a:prstGeom>
        </p:spPr>
      </p:pic>
      <p:sp>
        <p:nvSpPr>
          <p:cNvPr id="5" name="TextBox 4"/>
          <p:cNvSpPr txBox="1"/>
          <p:nvPr/>
        </p:nvSpPr>
        <p:spPr>
          <a:xfrm>
            <a:off x="1525314" y="5932506"/>
            <a:ext cx="5060447"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err="1" smtClean="0">
                <a:ln>
                  <a:noFill/>
                </a:ln>
                <a:solidFill>
                  <a:srgbClr val="000000"/>
                </a:solidFill>
                <a:effectLst/>
                <a:uFillTx/>
                <a:latin typeface="+mn-lt"/>
                <a:ea typeface="+mn-ea"/>
                <a:cs typeface="+mn-cs"/>
                <a:sym typeface="Helvetica Neue"/>
              </a:rPr>
              <a:t>developers.imsglobal.org</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893489067"/>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image2.jpeg"/>
          <p:cNvPicPr/>
          <p:nvPr/>
        </p:nvPicPr>
        <p:blipFill>
          <a:blip r:embed="rId2">
            <a:extLst/>
          </a:blip>
          <a:srcRect l="9896" r="10185"/>
          <a:stretch>
            <a:fillRect/>
          </a:stretch>
        </p:blipFill>
        <p:spPr>
          <a:xfrm>
            <a:off x="6070600" y="2819400"/>
            <a:ext cx="4102100" cy="3848100"/>
          </a:xfrm>
          <a:prstGeom prst="rect">
            <a:avLst/>
          </a:prstGeom>
          <a:ln w="12700">
            <a:miter lim="400000"/>
          </a:ln>
        </p:spPr>
      </p:pic>
      <p:sp>
        <p:nvSpPr>
          <p:cNvPr id="110" name="Shape 110"/>
          <p:cNvSpPr>
            <a:spLocks noGrp="1"/>
          </p:cNvSpPr>
          <p:nvPr>
            <p:ph type="title"/>
          </p:nvPr>
        </p:nvSpPr>
        <p:spPr>
          <a:xfrm>
            <a:off x="2159000" y="939800"/>
            <a:ext cx="7797800" cy="1638300"/>
          </a:xfrm>
          <a:prstGeom prst="rect">
            <a:avLst/>
          </a:prstGeom>
        </p:spPr>
        <p:txBody>
          <a:bodyPr>
            <a:normAutofit/>
          </a:bodyPr>
          <a:lstStyle/>
          <a:p>
            <a:pPr lvl="0"/>
            <a:r>
              <a:rPr lang="en-US" dirty="0" smtClean="0"/>
              <a:t>Disclaimer</a:t>
            </a:r>
            <a:endParaRPr dirty="0"/>
          </a:p>
        </p:txBody>
      </p:sp>
      <p:sp>
        <p:nvSpPr>
          <p:cNvPr id="111" name="Shape 111"/>
          <p:cNvSpPr>
            <a:spLocks noGrp="1"/>
          </p:cNvSpPr>
          <p:nvPr>
            <p:ph type="body" idx="1"/>
          </p:nvPr>
        </p:nvSpPr>
        <p:spPr>
          <a:xfrm>
            <a:off x="2159000" y="2971800"/>
            <a:ext cx="3708400" cy="3467100"/>
          </a:xfrm>
          <a:prstGeom prst="rect">
            <a:avLst/>
          </a:prstGeom>
        </p:spPr>
        <p:txBody>
          <a:bodyPr>
            <a:normAutofit/>
          </a:bodyPr>
          <a:lstStyle/>
          <a:p>
            <a:pPr marL="0" indent="0">
              <a:buNone/>
            </a:pPr>
            <a:r>
              <a:rPr lang="en-US" sz="2800" dirty="0"/>
              <a:t>What I am about to talk about is not an official direction or position of the University of Michigan, </a:t>
            </a:r>
            <a:r>
              <a:rPr lang="en-US" sz="2800" dirty="0" err="1"/>
              <a:t>Longsight</a:t>
            </a:r>
            <a:r>
              <a:rPr lang="en-US" sz="2800" dirty="0"/>
              <a:t>, nor IMS Global.</a:t>
            </a:r>
            <a:endParaRPr lang="en-US" sz="2800" dirty="0"/>
          </a:p>
        </p:txBody>
      </p:sp>
      <p:pic>
        <p:nvPicPr>
          <p:cNvPr id="5" name="Picture 1" descr="BookCoverPreviewFront.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0600" y="722877"/>
            <a:ext cx="4171200" cy="5944623"/>
          </a:xfrm>
          <a:prstGeom prst="rect">
            <a:avLst/>
          </a:prstGeom>
          <a:noFill/>
          <a:ln w="9525">
            <a:solidFill>
              <a:schemeClr val="accent5">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2675"/>
      </p:ext>
    </p:extLst>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Standards</a:t>
            </a:r>
            <a:endParaRPr lang="en-US" dirty="0"/>
          </a:p>
        </p:txBody>
      </p:sp>
      <p:sp>
        <p:nvSpPr>
          <p:cNvPr id="3" name="Text Placeholder 2"/>
          <p:cNvSpPr>
            <a:spLocks noGrp="1"/>
          </p:cNvSpPr>
          <p:nvPr>
            <p:ph type="body" idx="1"/>
          </p:nvPr>
        </p:nvSpPr>
        <p:spPr/>
        <p:txBody>
          <a:bodyPr/>
          <a:lstStyle/>
          <a:p>
            <a:r>
              <a:rPr lang="en-US" dirty="0" smtClean="0"/>
              <a:t>IMS Learning Tools Interoperability 1.0, 1.1, 2.0, </a:t>
            </a:r>
            <a:r>
              <a:rPr lang="en-US" i="1" dirty="0" smtClean="0">
                <a:solidFill>
                  <a:srgbClr val="3366FF"/>
                </a:solidFill>
              </a:rPr>
              <a:t>2.1</a:t>
            </a:r>
            <a:r>
              <a:rPr lang="en-US" i="1" dirty="0" smtClean="0"/>
              <a:t>, </a:t>
            </a:r>
            <a:r>
              <a:rPr lang="en-US" i="1" dirty="0" smtClean="0">
                <a:solidFill>
                  <a:srgbClr val="FF6600"/>
                </a:solidFill>
              </a:rPr>
              <a:t>2.2</a:t>
            </a:r>
          </a:p>
          <a:p>
            <a:pPr lvl="1"/>
            <a:r>
              <a:rPr lang="en-US" dirty="0" smtClean="0"/>
              <a:t>IMS LTI Content Item  - </a:t>
            </a:r>
            <a:r>
              <a:rPr lang="en-US" dirty="0" smtClean="0">
                <a:solidFill>
                  <a:srgbClr val="3366FF"/>
                </a:solidFill>
              </a:rPr>
              <a:t>Public Draft</a:t>
            </a:r>
          </a:p>
          <a:p>
            <a:pPr lvl="1"/>
            <a:r>
              <a:rPr lang="en-US" dirty="0" smtClean="0"/>
              <a:t>IMS LTI Roster Services – </a:t>
            </a:r>
            <a:r>
              <a:rPr lang="en-US" dirty="0" smtClean="0">
                <a:solidFill>
                  <a:srgbClr val="FF6600"/>
                </a:solidFill>
              </a:rPr>
              <a:t>WG Draft</a:t>
            </a:r>
          </a:p>
          <a:p>
            <a:pPr lvl="1"/>
            <a:r>
              <a:rPr lang="en-US" dirty="0" smtClean="0"/>
              <a:t>IMS LTI Outcomes Services – in </a:t>
            </a:r>
            <a:r>
              <a:rPr lang="en-US" dirty="0" smtClean="0">
                <a:solidFill>
                  <a:srgbClr val="FF6600"/>
                </a:solidFill>
              </a:rPr>
              <a:t>WG Draft</a:t>
            </a:r>
          </a:p>
          <a:p>
            <a:r>
              <a:rPr lang="en-US" dirty="0" smtClean="0">
                <a:solidFill>
                  <a:schemeClr val="tx1"/>
                </a:solidFill>
              </a:rPr>
              <a:t>IMS Caliper - </a:t>
            </a:r>
            <a:r>
              <a:rPr lang="en-US" dirty="0" smtClean="0">
                <a:solidFill>
                  <a:srgbClr val="3366FF"/>
                </a:solidFill>
              </a:rPr>
              <a:t>Public Draft </a:t>
            </a:r>
            <a:r>
              <a:rPr lang="en-US" dirty="0" smtClean="0">
                <a:solidFill>
                  <a:srgbClr val="FF6600"/>
                </a:solidFill>
              </a:rPr>
              <a:t>any day now</a:t>
            </a:r>
          </a:p>
          <a:p>
            <a:r>
              <a:rPr lang="en-US" dirty="0" smtClean="0">
                <a:solidFill>
                  <a:srgbClr val="000000"/>
                </a:solidFill>
              </a:rPr>
              <a:t>IMS CASA – </a:t>
            </a:r>
            <a:r>
              <a:rPr lang="en-US" dirty="0" smtClean="0">
                <a:solidFill>
                  <a:srgbClr val="FF6600"/>
                </a:solidFill>
              </a:rPr>
              <a:t>WG - Draft</a:t>
            </a:r>
            <a:endParaRPr lang="en-US" dirty="0">
              <a:solidFill>
                <a:schemeClr val="tx1"/>
              </a:solidFill>
            </a:endParaRPr>
          </a:p>
        </p:txBody>
      </p:sp>
    </p:spTree>
    <p:extLst>
      <p:ext uri="{BB962C8B-B14F-4D97-AF65-F5344CB8AC3E}">
        <p14:creationId xmlns:p14="http://schemas.microsoft.com/office/powerpoint/2010/main" val="3191295009"/>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Standards Activity</a:t>
            </a:r>
            <a:endParaRPr lang="en-US" dirty="0"/>
          </a:p>
        </p:txBody>
      </p:sp>
      <p:sp>
        <p:nvSpPr>
          <p:cNvPr id="3" name="Text Placeholder 2"/>
          <p:cNvSpPr>
            <a:spLocks noGrp="1"/>
          </p:cNvSpPr>
          <p:nvPr>
            <p:ph type="body" idx="1"/>
          </p:nvPr>
        </p:nvSpPr>
        <p:spPr/>
        <p:txBody>
          <a:bodyPr/>
          <a:lstStyle/>
          <a:p>
            <a:r>
              <a:rPr lang="en-US" dirty="0" smtClean="0"/>
              <a:t>IMS Common Cartridge – 1.0, 1.1, 1.2, 1.3</a:t>
            </a:r>
          </a:p>
          <a:p>
            <a:r>
              <a:rPr lang="en-US" dirty="0" smtClean="0"/>
              <a:t>IMS Common Cartridge – </a:t>
            </a:r>
            <a:r>
              <a:rPr lang="en-US" dirty="0" smtClean="0">
                <a:solidFill>
                  <a:srgbClr val="FF6600"/>
                </a:solidFill>
              </a:rPr>
              <a:t>2.0 – Working Group</a:t>
            </a:r>
          </a:p>
          <a:p>
            <a:r>
              <a:rPr lang="en-US" dirty="0" smtClean="0">
                <a:solidFill>
                  <a:schemeClr val="tx1"/>
                </a:solidFill>
              </a:rPr>
              <a:t>IMS CC </a:t>
            </a:r>
            <a:r>
              <a:rPr lang="en-US" dirty="0" smtClean="0">
                <a:solidFill>
                  <a:schemeClr val="tx1"/>
                </a:solidFill>
                <a:sym typeface="Wingdings"/>
              </a:rPr>
              <a:t>/ EPUB 3.0 Coordination</a:t>
            </a:r>
          </a:p>
          <a:p>
            <a:r>
              <a:rPr lang="en-US" dirty="0" smtClean="0">
                <a:solidFill>
                  <a:schemeClr val="tx1"/>
                </a:solidFill>
                <a:sym typeface="Wingdings"/>
              </a:rPr>
              <a:t>IMS Learner Information Services (LIS) / School Interchange Format (SIF)</a:t>
            </a:r>
          </a:p>
          <a:p>
            <a:pPr lvl="1"/>
            <a:r>
              <a:rPr lang="en-US" dirty="0">
                <a:solidFill>
                  <a:schemeClr val="tx1"/>
                </a:solidFill>
                <a:sym typeface="Wingdings"/>
              </a:rPr>
              <a:t>https://</a:t>
            </a:r>
            <a:r>
              <a:rPr lang="en-US" dirty="0" err="1">
                <a:solidFill>
                  <a:schemeClr val="tx1"/>
                </a:solidFill>
                <a:sym typeface="Wingdings"/>
              </a:rPr>
              <a:t>www.sifassociation.org</a:t>
            </a:r>
            <a:endParaRPr lang="en-US" dirty="0">
              <a:solidFill>
                <a:schemeClr val="tx1"/>
              </a:solidFill>
              <a:sym typeface="Wingdings"/>
            </a:endParaRPr>
          </a:p>
        </p:txBody>
      </p:sp>
    </p:spTree>
    <p:extLst>
      <p:ext uri="{BB962C8B-B14F-4D97-AF65-F5344CB8AC3E}">
        <p14:creationId xmlns:p14="http://schemas.microsoft.com/office/powerpoint/2010/main" val="3274908304"/>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IMS Learning Tools Interoperability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06344342"/>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LTI (LTI 1.0</a:t>
            </a:r>
            <a:r>
              <a:rPr lang="en-US" dirty="0" smtClean="0"/>
              <a:t>) – May 2010</a:t>
            </a:r>
            <a:endParaRPr lang="en-US" dirty="0"/>
          </a:p>
        </p:txBody>
      </p:sp>
      <p:sp>
        <p:nvSpPr>
          <p:cNvPr id="3" name="Content Placeholder 2"/>
          <p:cNvSpPr>
            <a:spLocks noGrp="1"/>
          </p:cNvSpPr>
          <p:nvPr>
            <p:ph type="body" idx="1"/>
          </p:nvPr>
        </p:nvSpPr>
        <p:spPr/>
        <p:txBody>
          <a:bodyPr/>
          <a:lstStyle/>
          <a:p>
            <a:r>
              <a:rPr lang="en-US" dirty="0" smtClean="0"/>
              <a:t>With LTI looking like it would take a long time, we needed a stop gap</a:t>
            </a:r>
          </a:p>
          <a:p>
            <a:r>
              <a:rPr lang="en-US" dirty="0" smtClean="0"/>
              <a:t>We extracted the launch protocol from the (large) LTI draft and moved it forward</a:t>
            </a:r>
          </a:p>
          <a:p>
            <a:pPr lvl="1"/>
            <a:r>
              <a:rPr lang="en-US" dirty="0" smtClean="0"/>
              <a:t>A POST of form data </a:t>
            </a:r>
            <a:r>
              <a:rPr lang="en-US" dirty="0" smtClean="0"/>
              <a:t>signed </a:t>
            </a:r>
            <a:r>
              <a:rPr lang="en-US" dirty="0" err="1" smtClean="0"/>
              <a:t>OAuth</a:t>
            </a:r>
            <a:r>
              <a:rPr lang="en-US" dirty="0" smtClean="0"/>
              <a:t> </a:t>
            </a:r>
            <a:r>
              <a:rPr lang="en-US" dirty="0" smtClean="0"/>
              <a:t>1.0</a:t>
            </a:r>
          </a:p>
          <a:p>
            <a:r>
              <a:rPr lang="en-US" dirty="0" smtClean="0"/>
              <a:t>Completed and released as LTI 1.0 May 2010</a:t>
            </a:r>
            <a:endParaRPr lang="en-US" dirty="0"/>
          </a:p>
        </p:txBody>
      </p:sp>
      <p:sp>
        <p:nvSpPr>
          <p:cNvPr id="4" name="TextBox 3"/>
          <p:cNvSpPr txBox="1"/>
          <p:nvPr/>
        </p:nvSpPr>
        <p:spPr>
          <a:xfrm>
            <a:off x="1521516" y="7071168"/>
            <a:ext cx="708949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2000" dirty="0">
                <a:solidFill>
                  <a:srgbClr val="000000"/>
                </a:solidFill>
              </a:rPr>
              <a:t>http://</a:t>
            </a:r>
            <a:r>
              <a:rPr lang="en-US" sz="2000" dirty="0" err="1">
                <a:solidFill>
                  <a:srgbClr val="000000"/>
                </a:solidFill>
              </a:rPr>
              <a:t>www.imsglobal.org</a:t>
            </a:r>
            <a:r>
              <a:rPr lang="en-US" sz="2000" dirty="0">
                <a:solidFill>
                  <a:srgbClr val="000000"/>
                </a:solidFill>
              </a:rPr>
              <a:t>/</a:t>
            </a:r>
            <a:r>
              <a:rPr lang="en-US" sz="2000" dirty="0" err="1">
                <a:solidFill>
                  <a:srgbClr val="000000"/>
                </a:solidFill>
              </a:rPr>
              <a:t>lti</a:t>
            </a:r>
            <a:r>
              <a:rPr lang="en-US" sz="2000" dirty="0">
                <a:solidFill>
                  <a:srgbClr val="000000"/>
                </a:solidFill>
              </a:rPr>
              <a:t>/</a:t>
            </a:r>
            <a:r>
              <a:rPr lang="en-US" sz="2000" dirty="0" err="1">
                <a:solidFill>
                  <a:srgbClr val="000000"/>
                </a:solidFill>
              </a:rPr>
              <a:t>blti</a:t>
            </a:r>
            <a:r>
              <a:rPr lang="en-US" sz="2000" dirty="0">
                <a:solidFill>
                  <a:srgbClr val="000000"/>
                </a:solidFill>
              </a:rPr>
              <a:t>/bltiv1p0/ltiBLTIimgv1p0.html</a:t>
            </a:r>
            <a:endParaRPr kumimoji="0" lang="en-US" sz="20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3839539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3877642"/>
            <a:ext cx="1449296" cy="356306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1568010"/>
            <a:ext cx="1449295" cy="5872695"/>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10" name="TextBox 9"/>
          <p:cNvSpPr txBox="1"/>
          <p:nvPr/>
        </p:nvSpPr>
        <p:spPr>
          <a:xfrm>
            <a:off x="2429510" y="2542736"/>
            <a:ext cx="24681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URL, Key, Secret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2" name="Straight Arrow Connector 21"/>
          <p:cNvCxnSpPr>
            <a:endCxn id="41" idx="1"/>
          </p:cNvCxnSpPr>
          <p:nvPr/>
        </p:nvCxnSpPr>
        <p:spPr>
          <a:xfrm>
            <a:off x="1304667" y="443333"/>
            <a:ext cx="7256865" cy="40906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3" name="TextBox 32"/>
          <p:cNvSpPr txBox="1"/>
          <p:nvPr/>
        </p:nvSpPr>
        <p:spPr>
          <a:xfrm>
            <a:off x="315940" y="144511"/>
            <a:ext cx="90065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"Buy"</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3" name="Rounded Rectangle 42"/>
          <p:cNvSpPr/>
          <p:nvPr/>
        </p:nvSpPr>
        <p:spPr>
          <a:xfrm>
            <a:off x="2823882" y="4626007"/>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5" name="TextBox 44"/>
          <p:cNvSpPr txBox="1"/>
          <p:nvPr/>
        </p:nvSpPr>
        <p:spPr>
          <a:xfrm>
            <a:off x="396213" y="3457977"/>
            <a:ext cx="90617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Cut/</a:t>
            </a:r>
          </a:p>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Paste</a:t>
            </a:r>
            <a:endParaRPr kumimoji="0" lang="en-US" sz="2400" b="0" i="0" u="none" strike="noStrike" cap="none" spc="0" normalizeH="0" baseline="0" dirty="0" smtClean="0">
              <a:ln>
                <a:noFill/>
              </a:ln>
              <a:solidFill>
                <a:srgbClr val="000000"/>
              </a:solidFill>
              <a:effectLst/>
              <a:uFillTx/>
              <a:latin typeface="+mn-lt"/>
              <a:ea typeface="+mn-ea"/>
              <a:cs typeface="+mn-cs"/>
              <a:sym typeface="Helvetica Neue"/>
            </a:endParaRP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Install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4512235"/>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1" name="Rounded Rectangle 50"/>
          <p:cNvSpPr/>
          <p:nvPr/>
        </p:nvSpPr>
        <p:spPr>
          <a:xfrm>
            <a:off x="7533341" y="1935861"/>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0" name="Rounded Rectangle 59"/>
          <p:cNvSpPr/>
          <p:nvPr/>
        </p:nvSpPr>
        <p:spPr>
          <a:xfrm>
            <a:off x="7682755" y="6821404"/>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76282" y="6785122"/>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1"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1.0</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36" name="Straight Arrow Connector 35"/>
          <p:cNvCxnSpPr>
            <a:stCxn id="37" idx="1"/>
          </p:cNvCxnSpPr>
          <p:nvPr/>
        </p:nvCxnSpPr>
        <p:spPr>
          <a:xfrm flipH="1">
            <a:off x="8611281" y="2037362"/>
            <a:ext cx="708846" cy="15478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7" name="TextBox 36"/>
          <p:cNvSpPr txBox="1"/>
          <p:nvPr/>
        </p:nvSpPr>
        <p:spPr>
          <a:xfrm>
            <a:off x="9320127" y="1616734"/>
            <a:ext cx="564248"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Set</a:t>
            </a: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Up</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1" name="TextBox 40"/>
          <p:cNvSpPr txBox="1"/>
          <p:nvPr/>
        </p:nvSpPr>
        <p:spPr>
          <a:xfrm>
            <a:off x="8561532" y="616435"/>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2" name="Straight Arrow Connector 41"/>
          <p:cNvCxnSpPr>
            <a:stCxn id="41" idx="2"/>
            <a:endCxn id="37" idx="0"/>
          </p:cNvCxnSpPr>
          <p:nvPr/>
        </p:nvCxnSpPr>
        <p:spPr>
          <a:xfrm>
            <a:off x="9200621" y="1088359"/>
            <a:ext cx="401630" cy="52837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47" name="Straight Arrow Connector 46"/>
          <p:cNvCxnSpPr>
            <a:stCxn id="37" idx="2"/>
          </p:cNvCxnSpPr>
          <p:nvPr/>
        </p:nvCxnSpPr>
        <p:spPr>
          <a:xfrm flipH="1">
            <a:off x="1302389" y="2457990"/>
            <a:ext cx="8299862" cy="127730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4648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LTI 1.1 </a:t>
            </a:r>
            <a:r>
              <a:rPr lang="en-US" dirty="0" smtClean="0"/>
              <a:t>(March 2012)</a:t>
            </a:r>
            <a:endParaRPr lang="en-US" dirty="0"/>
          </a:p>
        </p:txBody>
      </p:sp>
      <p:sp>
        <p:nvSpPr>
          <p:cNvPr id="3" name="Content Placeholder 2"/>
          <p:cNvSpPr>
            <a:spLocks noGrp="1"/>
          </p:cNvSpPr>
          <p:nvPr>
            <p:ph type="body" idx="1"/>
          </p:nvPr>
        </p:nvSpPr>
        <p:spPr/>
        <p:txBody>
          <a:bodyPr/>
          <a:lstStyle/>
          <a:p>
            <a:r>
              <a:rPr lang="en-US" dirty="0" smtClean="0"/>
              <a:t>We quickly added the ability to have a grade book row associated with a launch and a web service to set, retrieve, and delete that single grade</a:t>
            </a:r>
          </a:p>
          <a:p>
            <a:r>
              <a:rPr lang="en-US" dirty="0" smtClean="0"/>
              <a:t>We used XML + </a:t>
            </a:r>
            <a:r>
              <a:rPr lang="en-US" dirty="0" err="1" smtClean="0"/>
              <a:t>OAuth</a:t>
            </a:r>
            <a:r>
              <a:rPr lang="en-US" dirty="0" smtClean="0"/>
              <a:t> Body Hashing </a:t>
            </a:r>
          </a:p>
          <a:p>
            <a:r>
              <a:rPr lang="en-US" dirty="0" smtClean="0"/>
              <a:t>Desire2Learn </a:t>
            </a:r>
            <a:r>
              <a:rPr lang="en-US" dirty="0" smtClean="0"/>
              <a:t>was the first </a:t>
            </a:r>
            <a:r>
              <a:rPr lang="en-US" dirty="0" smtClean="0"/>
              <a:t>commercial LMS to implement LTI 1.1 </a:t>
            </a:r>
            <a:endParaRPr lang="en-US" dirty="0"/>
          </a:p>
        </p:txBody>
      </p:sp>
      <p:sp>
        <p:nvSpPr>
          <p:cNvPr id="4" name="TextBox 3"/>
          <p:cNvSpPr txBox="1"/>
          <p:nvPr/>
        </p:nvSpPr>
        <p:spPr>
          <a:xfrm>
            <a:off x="2065362" y="7071168"/>
            <a:ext cx="600180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2000" dirty="0">
                <a:solidFill>
                  <a:srgbClr val="000000"/>
                </a:solidFill>
              </a:rPr>
              <a:t>http://</a:t>
            </a:r>
            <a:r>
              <a:rPr lang="en-US" sz="2000" dirty="0" err="1">
                <a:solidFill>
                  <a:srgbClr val="000000"/>
                </a:solidFill>
              </a:rPr>
              <a:t>www.imsglobal.org</a:t>
            </a:r>
            <a:r>
              <a:rPr lang="en-US" sz="2000" dirty="0">
                <a:solidFill>
                  <a:srgbClr val="000000"/>
                </a:solidFill>
              </a:rPr>
              <a:t>/LTI/v1p1/ltiIMGv1p1.html</a:t>
            </a:r>
            <a:endParaRPr kumimoji="0" lang="en-US" sz="20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38390237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3877642"/>
            <a:ext cx="1449296" cy="356306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1568010"/>
            <a:ext cx="1449295" cy="5872695"/>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10" name="TextBox 9"/>
          <p:cNvSpPr txBox="1"/>
          <p:nvPr/>
        </p:nvSpPr>
        <p:spPr>
          <a:xfrm>
            <a:off x="2429510" y="2542736"/>
            <a:ext cx="24681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URL, Key, Secret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2" name="Straight Arrow Connector 21"/>
          <p:cNvCxnSpPr>
            <a:endCxn id="41" idx="1"/>
          </p:cNvCxnSpPr>
          <p:nvPr/>
        </p:nvCxnSpPr>
        <p:spPr>
          <a:xfrm>
            <a:off x="1304667" y="443333"/>
            <a:ext cx="7256865" cy="40906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3" name="TextBox 32"/>
          <p:cNvSpPr txBox="1"/>
          <p:nvPr/>
        </p:nvSpPr>
        <p:spPr>
          <a:xfrm>
            <a:off x="315940" y="144511"/>
            <a:ext cx="90065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"Buy"</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3" name="Rounded Rectangle 42"/>
          <p:cNvSpPr/>
          <p:nvPr/>
        </p:nvSpPr>
        <p:spPr>
          <a:xfrm>
            <a:off x="2823882" y="4626007"/>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5" name="TextBox 44"/>
          <p:cNvSpPr txBox="1"/>
          <p:nvPr/>
        </p:nvSpPr>
        <p:spPr>
          <a:xfrm>
            <a:off x="396213" y="3457977"/>
            <a:ext cx="90617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Cut/</a:t>
            </a:r>
          </a:p>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Paste</a:t>
            </a:r>
            <a:endParaRPr kumimoji="0" lang="en-US" sz="2400" b="0" i="0" u="none" strike="noStrike" cap="none" spc="0" normalizeH="0" baseline="0" dirty="0" smtClean="0">
              <a:ln>
                <a:noFill/>
              </a:ln>
              <a:solidFill>
                <a:srgbClr val="000000"/>
              </a:solidFill>
              <a:effectLst/>
              <a:uFillTx/>
              <a:latin typeface="+mn-lt"/>
              <a:ea typeface="+mn-ea"/>
              <a:cs typeface="+mn-cs"/>
              <a:sym typeface="Helvetica Neue"/>
            </a:endParaRP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Install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4512235"/>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0" name="TextBox 49"/>
          <p:cNvSpPr txBox="1"/>
          <p:nvPr/>
        </p:nvSpPr>
        <p:spPr>
          <a:xfrm>
            <a:off x="396213" y="5097661"/>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1" name="Rounded Rectangle 50"/>
          <p:cNvSpPr/>
          <p:nvPr/>
        </p:nvSpPr>
        <p:spPr>
          <a:xfrm>
            <a:off x="7533341" y="1935861"/>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52" name="Straight Arrow Connector 51"/>
          <p:cNvCxnSpPr>
            <a:stCxn id="50" idx="3"/>
          </p:cNvCxnSpPr>
          <p:nvPr/>
        </p:nvCxnSpPr>
        <p:spPr>
          <a:xfrm>
            <a:off x="1513844" y="5333623"/>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8" name="TextBox 57"/>
          <p:cNvSpPr txBox="1"/>
          <p:nvPr/>
        </p:nvSpPr>
        <p:spPr>
          <a:xfrm>
            <a:off x="4720358" y="5925996"/>
            <a:ext cx="53040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0.9</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59" name="Straight Arrow Connector 58"/>
          <p:cNvCxnSpPr/>
          <p:nvPr/>
        </p:nvCxnSpPr>
        <p:spPr>
          <a:xfrm flipH="1">
            <a:off x="4064001" y="6161958"/>
            <a:ext cx="3230282" cy="546630"/>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0" name="Rounded Rectangle 59"/>
          <p:cNvSpPr/>
          <p:nvPr/>
        </p:nvSpPr>
        <p:spPr>
          <a:xfrm>
            <a:off x="7682755" y="6821404"/>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982894"/>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64" name="Straight Arrow Connector 63"/>
          <p:cNvCxnSpPr/>
          <p:nvPr/>
        </p:nvCxnSpPr>
        <p:spPr>
          <a:xfrm>
            <a:off x="4064001" y="6708588"/>
            <a:ext cx="3230282" cy="343647"/>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8" name="TextBox 67"/>
          <p:cNvSpPr txBox="1"/>
          <p:nvPr/>
        </p:nvSpPr>
        <p:spPr>
          <a:xfrm>
            <a:off x="5862885" y="6418946"/>
            <a:ext cx="87201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It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9" name="Multidocument 68"/>
          <p:cNvSpPr/>
          <p:nvPr/>
        </p:nvSpPr>
        <p:spPr>
          <a:xfrm>
            <a:off x="3077882" y="6517329"/>
            <a:ext cx="585694" cy="436523"/>
          </a:xfrm>
          <a:prstGeom prst="flowChartMultidocumen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600" dirty="0" smtClean="0">
                <a:solidFill>
                  <a:srgbClr val="000000"/>
                </a:solidFill>
              </a:rPr>
              <a:t>0.9</a:t>
            </a:r>
            <a:endParaRPr kumimoji="0" lang="en-US" sz="16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1"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1.1</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36" name="Straight Arrow Connector 35"/>
          <p:cNvCxnSpPr>
            <a:stCxn id="37" idx="1"/>
          </p:cNvCxnSpPr>
          <p:nvPr/>
        </p:nvCxnSpPr>
        <p:spPr>
          <a:xfrm flipH="1">
            <a:off x="8611281" y="2037362"/>
            <a:ext cx="708846" cy="15478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7" name="TextBox 36"/>
          <p:cNvSpPr txBox="1"/>
          <p:nvPr/>
        </p:nvSpPr>
        <p:spPr>
          <a:xfrm>
            <a:off x="9320127" y="1616734"/>
            <a:ext cx="564248"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Set</a:t>
            </a: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Up</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1" name="TextBox 40"/>
          <p:cNvSpPr txBox="1"/>
          <p:nvPr/>
        </p:nvSpPr>
        <p:spPr>
          <a:xfrm>
            <a:off x="8561532" y="616435"/>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2" name="Straight Arrow Connector 41"/>
          <p:cNvCxnSpPr>
            <a:stCxn id="41" idx="2"/>
            <a:endCxn id="37" idx="0"/>
          </p:cNvCxnSpPr>
          <p:nvPr/>
        </p:nvCxnSpPr>
        <p:spPr>
          <a:xfrm>
            <a:off x="9200621" y="1088359"/>
            <a:ext cx="401630" cy="52837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47" name="Straight Arrow Connector 46"/>
          <p:cNvCxnSpPr>
            <a:stCxn id="37" idx="2"/>
          </p:cNvCxnSpPr>
          <p:nvPr/>
        </p:nvCxnSpPr>
        <p:spPr>
          <a:xfrm flipH="1">
            <a:off x="1302389" y="2457990"/>
            <a:ext cx="8299862" cy="127730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19787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39604" y="369618"/>
            <a:ext cx="9901722" cy="7027564"/>
          </a:xfrm>
          <a:prstGeom prst="rect">
            <a:avLst/>
          </a:prstGeom>
          <a:noFill/>
        </p:spPr>
        <p:txBody>
          <a:bodyPr wrap="none" lIns="101599" tIns="50799" rIns="101599" bIns="50799" rtlCol="0">
            <a:spAutoFit/>
          </a:bodyPr>
          <a:lstStyle/>
          <a:p>
            <a:pPr algn="l"/>
            <a:r>
              <a:rPr lang="en-US" sz="1800" b="1" dirty="0">
                <a:latin typeface="Courier New"/>
                <a:cs typeface="Courier New"/>
              </a:rPr>
              <a:t>&lt;?xml version = "1.0" encoding = "UTF-8"?&gt;</a:t>
            </a:r>
          </a:p>
          <a:p>
            <a:pPr algn="l"/>
            <a:r>
              <a:rPr lang="en-US" sz="1800" b="1" dirty="0">
                <a:latin typeface="Courier New"/>
                <a:cs typeface="Courier New"/>
              </a:rPr>
              <a:t>&lt;</a:t>
            </a:r>
            <a:r>
              <a:rPr lang="en-US" sz="1800" b="1" dirty="0" err="1">
                <a:latin typeface="Courier New"/>
                <a:cs typeface="Courier New"/>
              </a:rPr>
              <a:t>imsx_POXEnvelopeRequest</a:t>
            </a:r>
            <a:r>
              <a:rPr lang="en-US" sz="1800" b="1" dirty="0">
                <a:latin typeface="Courier New"/>
                <a:cs typeface="Courier New"/>
              </a:rPr>
              <a:t> </a:t>
            </a:r>
            <a:endParaRPr lang="en-US" sz="1800" b="1" dirty="0">
              <a:latin typeface="Courier New"/>
              <a:cs typeface="Courier New"/>
            </a:endParaRPr>
          </a:p>
          <a:p>
            <a:pPr algn="l"/>
            <a:r>
              <a:rPr lang="en-US" sz="1800" b="1" dirty="0">
                <a:latin typeface="Courier New"/>
                <a:cs typeface="Courier New"/>
              </a:rPr>
              <a:t> </a:t>
            </a:r>
            <a:r>
              <a:rPr lang="en-US" sz="1800" b="1" dirty="0">
                <a:latin typeface="Courier New"/>
                <a:cs typeface="Courier New"/>
              </a:rPr>
              <a:t>   </a:t>
            </a:r>
            <a:r>
              <a:rPr lang="en-US" sz="1800" b="1" dirty="0" err="1">
                <a:latin typeface="Courier New"/>
                <a:cs typeface="Courier New"/>
              </a:rPr>
              <a:t>xmlns</a:t>
            </a:r>
            <a:r>
              <a:rPr lang="en-US" sz="1800" b="1" dirty="0">
                <a:latin typeface="Courier New"/>
                <a:cs typeface="Courier New"/>
              </a:rPr>
              <a:t>="</a:t>
            </a:r>
            <a:r>
              <a:rPr lang="en-US" sz="1800" b="1" dirty="0">
                <a:latin typeface="Courier New"/>
                <a:cs typeface="Courier New"/>
              </a:rPr>
              <a:t>http://</a:t>
            </a:r>
            <a:r>
              <a:rPr lang="en-US" sz="1800" b="1" dirty="0" err="1">
                <a:latin typeface="Courier New"/>
                <a:cs typeface="Courier New"/>
              </a:rPr>
              <a:t>www.imsglobal.org</a:t>
            </a:r>
            <a:r>
              <a:rPr lang="en-US" sz="1800" b="1" dirty="0">
                <a:latin typeface="Courier New"/>
                <a:cs typeface="Courier New"/>
              </a:rPr>
              <a:t>/services/ltiv1p1/</a:t>
            </a:r>
            <a:r>
              <a:rPr lang="en-US" sz="1800" b="1" dirty="0" err="1">
                <a:latin typeface="Courier New"/>
                <a:cs typeface="Courier New"/>
              </a:rPr>
              <a:t>xsd</a:t>
            </a:r>
            <a:r>
              <a:rPr lang="en-US" sz="1800" b="1" dirty="0">
                <a:latin typeface="Courier New"/>
                <a:cs typeface="Courier New"/>
              </a:rPr>
              <a:t>/imsoms_v1p0"&gt;</a:t>
            </a:r>
          </a:p>
          <a:p>
            <a:pPr algn="l"/>
            <a:r>
              <a:rPr lang="en-US" sz="1800" b="1" dirty="0">
                <a:latin typeface="Courier New"/>
                <a:cs typeface="Courier New"/>
              </a:rPr>
              <a:t>  &lt;</a:t>
            </a:r>
            <a:r>
              <a:rPr lang="en-US" sz="1800" b="1" dirty="0" err="1">
                <a:latin typeface="Courier New"/>
                <a:cs typeface="Courier New"/>
              </a:rPr>
              <a:t>imsx_POXHeader</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imsx_POXRequestHeaderInfo</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imsx_version</a:t>
            </a:r>
            <a:r>
              <a:rPr lang="en-US" sz="1800" b="1" dirty="0">
                <a:latin typeface="Courier New"/>
                <a:cs typeface="Courier New"/>
              </a:rPr>
              <a:t>&gt;V1.0&lt;/</a:t>
            </a:r>
            <a:r>
              <a:rPr lang="en-US" sz="1800" b="1" dirty="0" err="1">
                <a:latin typeface="Courier New"/>
                <a:cs typeface="Courier New"/>
              </a:rPr>
              <a:t>imsx_version</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imsx_messageIdentifier</a:t>
            </a:r>
            <a:r>
              <a:rPr lang="en-US" sz="1800" b="1" dirty="0">
                <a:latin typeface="Courier New"/>
                <a:cs typeface="Courier New"/>
              </a:rPr>
              <a:t>&gt;541c3492bf376&lt;/</a:t>
            </a:r>
            <a:r>
              <a:rPr lang="en-US" sz="1800" b="1" dirty="0" err="1">
                <a:latin typeface="Courier New"/>
                <a:cs typeface="Courier New"/>
              </a:rPr>
              <a:t>imsx_messageIdentifier</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imsx_POXRequestHeaderInfo</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imsx_POXHeader</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imsx_POXBody</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replaceResultRequest</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resultRecord</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sourcedGUID</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sourcedId</a:t>
            </a:r>
            <a:r>
              <a:rPr lang="en-US" sz="1800" b="1" dirty="0">
                <a:latin typeface="Courier New"/>
                <a:cs typeface="Courier New"/>
              </a:rPr>
              <a:t>&gt;</a:t>
            </a:r>
            <a:r>
              <a:rPr lang="en-US" sz="1800" b="1" dirty="0">
                <a:latin typeface="Courier New"/>
                <a:cs typeface="Courier New"/>
              </a:rPr>
              <a:t>81e0a730cf9b60ffacbf:</a:t>
            </a:r>
            <a:r>
              <a:rPr lang="en-US" sz="1800" b="1" dirty="0">
                <a:latin typeface="Courier New"/>
                <a:cs typeface="Courier New"/>
              </a:rPr>
              <a:t>::content:22&lt;/</a:t>
            </a:r>
            <a:r>
              <a:rPr lang="en-US" sz="1800" b="1" dirty="0" err="1">
                <a:latin typeface="Courier New"/>
                <a:cs typeface="Courier New"/>
              </a:rPr>
              <a:t>sourcedId</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sourcedGUID</a:t>
            </a:r>
            <a:r>
              <a:rPr lang="en-US" sz="1800" b="1" dirty="0">
                <a:latin typeface="Courier New"/>
                <a:cs typeface="Courier New"/>
              </a:rPr>
              <a:t>&gt;</a:t>
            </a:r>
          </a:p>
          <a:p>
            <a:pPr algn="l"/>
            <a:r>
              <a:rPr lang="en-US" sz="1800" b="1" dirty="0">
                <a:latin typeface="Courier New"/>
                <a:cs typeface="Courier New"/>
              </a:rPr>
              <a:t>        &lt;result&gt;</a:t>
            </a:r>
          </a:p>
          <a:p>
            <a:pPr algn="l"/>
            <a:r>
              <a:rPr lang="en-US" sz="1800" b="1" dirty="0">
                <a:latin typeface="Courier New"/>
                <a:cs typeface="Courier New"/>
              </a:rPr>
              <a:t>          &lt;</a:t>
            </a:r>
            <a:r>
              <a:rPr lang="en-US" sz="1800" b="1" dirty="0" err="1">
                <a:latin typeface="Courier New"/>
                <a:cs typeface="Courier New"/>
              </a:rPr>
              <a:t>resultScore</a:t>
            </a:r>
            <a:r>
              <a:rPr lang="en-US" sz="1800" b="1" dirty="0">
                <a:latin typeface="Courier New"/>
                <a:cs typeface="Courier New"/>
              </a:rPr>
              <a:t>&gt;</a:t>
            </a:r>
          </a:p>
          <a:p>
            <a:pPr algn="l"/>
            <a:r>
              <a:rPr lang="en-US" sz="1800" b="1" dirty="0">
                <a:latin typeface="Courier New"/>
                <a:cs typeface="Courier New"/>
              </a:rPr>
              <a:t>            &lt;language&gt;en-us&lt;/language&gt;</a:t>
            </a:r>
          </a:p>
          <a:p>
            <a:pPr algn="l"/>
            <a:r>
              <a:rPr lang="en-US" sz="1800" b="1" dirty="0">
                <a:latin typeface="Courier New"/>
                <a:cs typeface="Courier New"/>
              </a:rPr>
              <a:t>            &lt;</a:t>
            </a:r>
            <a:r>
              <a:rPr lang="en-US" sz="1800" b="1" dirty="0" err="1">
                <a:latin typeface="Courier New"/>
                <a:cs typeface="Courier New"/>
              </a:rPr>
              <a:t>textString</a:t>
            </a:r>
            <a:r>
              <a:rPr lang="en-US" sz="1800" b="1" dirty="0">
                <a:latin typeface="Courier New"/>
                <a:cs typeface="Courier New"/>
              </a:rPr>
              <a:t>&gt;0.7&lt;/</a:t>
            </a:r>
            <a:r>
              <a:rPr lang="en-US" sz="1800" b="1" dirty="0" err="1">
                <a:latin typeface="Courier New"/>
                <a:cs typeface="Courier New"/>
              </a:rPr>
              <a:t>textString</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resultScore</a:t>
            </a:r>
            <a:r>
              <a:rPr lang="en-US" sz="1800" b="1" dirty="0">
                <a:latin typeface="Courier New"/>
                <a:cs typeface="Courier New"/>
              </a:rPr>
              <a:t>&gt;</a:t>
            </a:r>
          </a:p>
          <a:p>
            <a:pPr algn="l"/>
            <a:r>
              <a:rPr lang="en-US" sz="1800" b="1" dirty="0">
                <a:latin typeface="Courier New"/>
                <a:cs typeface="Courier New"/>
              </a:rPr>
              <a:t>        &lt;/result&gt;</a:t>
            </a:r>
          </a:p>
          <a:p>
            <a:pPr algn="l"/>
            <a:r>
              <a:rPr lang="en-US" sz="1800" b="1" dirty="0">
                <a:latin typeface="Courier New"/>
                <a:cs typeface="Courier New"/>
              </a:rPr>
              <a:t>      &lt;/</a:t>
            </a:r>
            <a:r>
              <a:rPr lang="en-US" sz="1800" b="1" dirty="0" err="1">
                <a:latin typeface="Courier New"/>
                <a:cs typeface="Courier New"/>
              </a:rPr>
              <a:t>resultRecord</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replaceResultRequest</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imsx_POXBody</a:t>
            </a:r>
            <a:r>
              <a:rPr lang="en-US" sz="1800" b="1" dirty="0">
                <a:latin typeface="Courier New"/>
                <a:cs typeface="Courier New"/>
              </a:rPr>
              <a:t>&gt;</a:t>
            </a:r>
          </a:p>
          <a:p>
            <a:pPr algn="l"/>
            <a:r>
              <a:rPr lang="en-US" sz="1800" b="1" dirty="0">
                <a:latin typeface="Courier New"/>
                <a:cs typeface="Courier New"/>
              </a:rPr>
              <a:t>&lt;/</a:t>
            </a:r>
            <a:r>
              <a:rPr lang="en-US" sz="1800" b="1" dirty="0" err="1">
                <a:latin typeface="Courier New"/>
                <a:cs typeface="Courier New"/>
              </a:rPr>
              <a:t>imsx_POXEnvelopeRequest</a:t>
            </a:r>
            <a:r>
              <a:rPr lang="en-US" sz="1800" b="1" dirty="0">
                <a:latin typeface="Courier New"/>
                <a:cs typeface="Courier New"/>
              </a:rPr>
              <a:t>&gt;</a:t>
            </a:r>
          </a:p>
        </p:txBody>
      </p:sp>
    </p:spTree>
    <p:extLst>
      <p:ext uri="{BB962C8B-B14F-4D97-AF65-F5344CB8AC3E}">
        <p14:creationId xmlns:p14="http://schemas.microsoft.com/office/powerpoint/2010/main" val="32493126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Demonstration of LTI 1.1 and POX</a:t>
            </a:r>
            <a:endParaRPr lang="en-US" dirty="0"/>
          </a:p>
        </p:txBody>
      </p:sp>
      <p:sp>
        <p:nvSpPr>
          <p:cNvPr id="4" name="Text Placeholder 3"/>
          <p:cNvSpPr>
            <a:spLocks noGrp="1"/>
          </p:cNvSpPr>
          <p:nvPr>
            <p:ph type="body" idx="1"/>
          </p:nvPr>
        </p:nvSpPr>
        <p:spPr/>
        <p:txBody>
          <a:bodyPr/>
          <a:lstStyle/>
          <a:p>
            <a:r>
              <a:rPr lang="en-US" dirty="0"/>
              <a:t>https://</a:t>
            </a:r>
            <a:r>
              <a:rPr lang="en-US" dirty="0" err="1"/>
              <a:t>online.dr-chuck.com</a:t>
            </a:r>
            <a:r>
              <a:rPr lang="en-US" dirty="0"/>
              <a:t>/</a:t>
            </a:r>
            <a:r>
              <a:rPr lang="en-US" dirty="0" err="1"/>
              <a:t>sakai</a:t>
            </a:r>
            <a:r>
              <a:rPr lang="en-US" dirty="0"/>
              <a:t>-</a:t>
            </a:r>
            <a:r>
              <a:rPr lang="en-US" dirty="0" err="1"/>
              <a:t>api</a:t>
            </a:r>
            <a:r>
              <a:rPr lang="en-US" dirty="0"/>
              <a:t>-test/</a:t>
            </a:r>
          </a:p>
        </p:txBody>
      </p:sp>
    </p:spTree>
    <p:extLst>
      <p:ext uri="{BB962C8B-B14F-4D97-AF65-F5344CB8AC3E}">
        <p14:creationId xmlns:p14="http://schemas.microsoft.com/office/powerpoint/2010/main" val="4170885293"/>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LTI 2.0</a:t>
            </a:r>
            <a:br>
              <a:rPr lang="en-US" dirty="0" smtClean="0"/>
            </a:br>
            <a:r>
              <a:rPr lang="en-US" dirty="0" smtClean="0"/>
              <a:t>(Final, January 2014)</a:t>
            </a:r>
            <a:endParaRPr lang="en-US" dirty="0"/>
          </a:p>
        </p:txBody>
      </p:sp>
      <p:sp>
        <p:nvSpPr>
          <p:cNvPr id="3" name="Content Placeholder 2"/>
          <p:cNvSpPr>
            <a:spLocks noGrp="1"/>
          </p:cNvSpPr>
          <p:nvPr>
            <p:ph type="body" idx="1"/>
          </p:nvPr>
        </p:nvSpPr>
        <p:spPr/>
        <p:txBody>
          <a:bodyPr>
            <a:normAutofit fontScale="92500" lnSpcReduction="10000"/>
          </a:bodyPr>
          <a:lstStyle/>
          <a:p>
            <a:r>
              <a:rPr lang="en-US" sz="2000" dirty="0" smtClean="0"/>
              <a:t>REST/JSON architecture</a:t>
            </a:r>
          </a:p>
          <a:p>
            <a:r>
              <a:rPr lang="en-US" sz="2000" dirty="0" smtClean="0"/>
              <a:t>Registration process:</a:t>
            </a:r>
          </a:p>
          <a:p>
            <a:pPr lvl="1"/>
            <a:r>
              <a:rPr lang="en-US" sz="2000" dirty="0" smtClean="0"/>
              <a:t>profiles to share capabilities and available services</a:t>
            </a:r>
          </a:p>
          <a:p>
            <a:pPr lvl="1"/>
            <a:r>
              <a:rPr lang="en-US" sz="2000" dirty="0" smtClean="0"/>
              <a:t>agree key and secret</a:t>
            </a:r>
          </a:p>
          <a:p>
            <a:r>
              <a:rPr lang="en-US" sz="2000" dirty="0" smtClean="0"/>
              <a:t>Tool settings and Result services</a:t>
            </a:r>
          </a:p>
          <a:p>
            <a:r>
              <a:rPr lang="en-US" sz="2000" dirty="0" smtClean="0"/>
              <a:t>Certified:</a:t>
            </a:r>
          </a:p>
          <a:p>
            <a:pPr lvl="1"/>
            <a:r>
              <a:rPr lang="en-US" sz="2000" dirty="0" smtClean="0"/>
              <a:t>Vital Source (Tool Provider)</a:t>
            </a:r>
          </a:p>
          <a:p>
            <a:pPr lvl="1"/>
            <a:r>
              <a:rPr lang="en-US" sz="2000" dirty="0" smtClean="0"/>
              <a:t>Sakai 10 (Tool Consumer</a:t>
            </a:r>
            <a:r>
              <a:rPr lang="en-US" sz="2000" dirty="0" smtClean="0"/>
              <a:t>)</a:t>
            </a:r>
          </a:p>
          <a:p>
            <a:pPr lvl="1"/>
            <a:r>
              <a:rPr lang="en-US" sz="2000" dirty="0" smtClean="0"/>
              <a:t>Moodle (Tool Consumer)</a:t>
            </a:r>
            <a:endParaRPr lang="en-US" sz="2000" dirty="0"/>
          </a:p>
        </p:txBody>
      </p:sp>
      <p:sp>
        <p:nvSpPr>
          <p:cNvPr id="4" name="TextBox 3"/>
          <p:cNvSpPr txBox="1"/>
          <p:nvPr/>
        </p:nvSpPr>
        <p:spPr>
          <a:xfrm>
            <a:off x="2048828" y="7071168"/>
            <a:ext cx="6034873"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2000" dirty="0">
                <a:solidFill>
                  <a:srgbClr val="000000"/>
                </a:solidFill>
              </a:rPr>
              <a:t>http://</a:t>
            </a:r>
            <a:r>
              <a:rPr lang="en-US" sz="2000" dirty="0" err="1">
                <a:solidFill>
                  <a:srgbClr val="000000"/>
                </a:solidFill>
              </a:rPr>
              <a:t>www.imsglobal.org</a:t>
            </a:r>
            <a:r>
              <a:rPr lang="en-US" sz="2000" dirty="0">
                <a:solidFill>
                  <a:srgbClr val="000000"/>
                </a:solidFill>
              </a:rPr>
              <a:t>/</a:t>
            </a:r>
            <a:r>
              <a:rPr lang="en-US" sz="2000" dirty="0" err="1">
                <a:solidFill>
                  <a:srgbClr val="000000"/>
                </a:solidFill>
              </a:rPr>
              <a:t>lti</a:t>
            </a:r>
            <a:r>
              <a:rPr lang="en-US" sz="2000" dirty="0">
                <a:solidFill>
                  <a:srgbClr val="000000"/>
                </a:solidFill>
              </a:rPr>
              <a:t>/ltiv2p0/ltiIMGv2p0.html</a:t>
            </a:r>
            <a:endParaRPr kumimoji="0" lang="en-US" sz="20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28771090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6761" y="2152805"/>
            <a:ext cx="3699001" cy="247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3333" y="2129632"/>
            <a:ext cx="3153420" cy="250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80567" y="4925122"/>
            <a:ext cx="1943428"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Research</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 name="TextBox 4"/>
          <p:cNvSpPr txBox="1"/>
          <p:nvPr/>
        </p:nvSpPr>
        <p:spPr>
          <a:xfrm>
            <a:off x="4991629" y="4925122"/>
            <a:ext cx="2279766"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Academics</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281025953"/>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dirty="0">
                <a:latin typeface="Trebuchet MS" charset="0"/>
              </a:rPr>
              <a:t>JSON-LD – </a:t>
            </a:r>
            <a:r>
              <a:rPr lang="en-US" dirty="0" err="1">
                <a:latin typeface="Trebuchet MS" charset="0"/>
              </a:rPr>
              <a:t>www.json-ld.org</a:t>
            </a:r>
            <a:endParaRPr lang="en-US" dirty="0">
              <a:latin typeface="Trebuchet MS" charset="0"/>
            </a:endParaRPr>
          </a:p>
        </p:txBody>
      </p:sp>
      <p:sp>
        <p:nvSpPr>
          <p:cNvPr id="89090" name="Content Placeholder 2"/>
          <p:cNvSpPr>
            <a:spLocks noGrp="1"/>
          </p:cNvSpPr>
          <p:nvPr>
            <p:ph type="body" idx="1"/>
          </p:nvPr>
        </p:nvSpPr>
        <p:spPr/>
        <p:txBody>
          <a:bodyPr/>
          <a:lstStyle/>
          <a:p>
            <a:r>
              <a:rPr lang="en-US">
                <a:latin typeface="Trebuchet MS" charset="0"/>
              </a:rPr>
              <a:t>RDF / Linked-Data meets Hacker-Friendly JSON</a:t>
            </a:r>
          </a:p>
          <a:p>
            <a:r>
              <a:rPr lang="en-US">
                <a:latin typeface="Trebuchet MS" charset="0"/>
              </a:rPr>
              <a:t>Depending on the application, you can look at it as a collection of linked triples or just a clean serialization of a REST-Style resource</a:t>
            </a:r>
          </a:p>
        </p:txBody>
      </p:sp>
    </p:spTree>
    <p:extLst>
      <p:ext uri="{BB962C8B-B14F-4D97-AF65-F5344CB8AC3E}">
        <p14:creationId xmlns:p14="http://schemas.microsoft.com/office/powerpoint/2010/main" val="11225689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5" descr="Untitl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3492" y="1001060"/>
            <a:ext cx="7605889" cy="5734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860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cxnSp>
        <p:nvCxnSpPr>
          <p:cNvPr id="9" name="Straight Arrow Connector 8"/>
          <p:cNvCxnSpPr/>
          <p:nvPr/>
        </p:nvCxnSpPr>
        <p:spPr>
          <a:xfrm>
            <a:off x="1389529" y="582702"/>
            <a:ext cx="1225177" cy="28164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0" name="TextBox 9"/>
          <p:cNvSpPr txBox="1"/>
          <p:nvPr/>
        </p:nvSpPr>
        <p:spPr>
          <a:xfrm>
            <a:off x="315940" y="347599"/>
            <a:ext cx="9061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Install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2" name="Straight Arrow Connector 11"/>
          <p:cNvCxnSpPr/>
          <p:nvPr/>
        </p:nvCxnSpPr>
        <p:spPr>
          <a:xfrm>
            <a:off x="4064001" y="875924"/>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4" name="TextBox 13"/>
          <p:cNvSpPr txBox="1"/>
          <p:nvPr/>
        </p:nvSpPr>
        <p:spPr>
          <a:xfrm>
            <a:off x="4720358" y="639962"/>
            <a:ext cx="175531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Registration</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5" name="Straight Arrow Connector 14"/>
          <p:cNvCxnSpPr/>
          <p:nvPr/>
        </p:nvCxnSpPr>
        <p:spPr>
          <a:xfrm>
            <a:off x="4064001" y="1494009"/>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6" name="TextBox 15"/>
          <p:cNvSpPr txBox="1"/>
          <p:nvPr/>
        </p:nvSpPr>
        <p:spPr>
          <a:xfrm>
            <a:off x="4868704" y="1258047"/>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TC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7" name="Straight Arrow Connector 16"/>
          <p:cNvCxnSpPr/>
          <p:nvPr/>
        </p:nvCxnSpPr>
        <p:spPr>
          <a:xfrm flipH="1">
            <a:off x="1222116" y="2360706"/>
            <a:ext cx="6072167" cy="55282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21" name="TextBox 20"/>
          <p:cNvSpPr txBox="1"/>
          <p:nvPr/>
        </p:nvSpPr>
        <p:spPr>
          <a:xfrm>
            <a:off x="4467754" y="2022552"/>
            <a:ext cx="169837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Credit Card</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2" name="Straight Arrow Connector 21"/>
          <p:cNvCxnSpPr/>
          <p:nvPr/>
        </p:nvCxnSpPr>
        <p:spPr>
          <a:xfrm>
            <a:off x="1222116" y="2913529"/>
            <a:ext cx="6072167" cy="388472"/>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26" name="TextBox 25"/>
          <p:cNvSpPr txBox="1"/>
          <p:nvPr/>
        </p:nvSpPr>
        <p:spPr>
          <a:xfrm>
            <a:off x="5075798" y="2677567"/>
            <a:ext cx="78708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1234</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7" name="TextBox 26"/>
          <p:cNvSpPr txBox="1"/>
          <p:nvPr/>
        </p:nvSpPr>
        <p:spPr>
          <a:xfrm>
            <a:off x="4346483" y="3457388"/>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8" name="Straight Arrow Connector 27"/>
          <p:cNvCxnSpPr/>
          <p:nvPr/>
        </p:nvCxnSpPr>
        <p:spPr>
          <a:xfrm flipH="1">
            <a:off x="4064001" y="3457388"/>
            <a:ext cx="3230282" cy="68131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3" name="TextBox 32"/>
          <p:cNvSpPr txBox="1"/>
          <p:nvPr/>
        </p:nvSpPr>
        <p:spPr>
          <a:xfrm>
            <a:off x="315940" y="2699452"/>
            <a:ext cx="90065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"Buy"</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34" name="Straight Arrow Connector 33"/>
          <p:cNvCxnSpPr/>
          <p:nvPr/>
        </p:nvCxnSpPr>
        <p:spPr>
          <a:xfrm>
            <a:off x="4064001" y="4138706"/>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8" name="TextBox 37"/>
          <p:cNvSpPr txBox="1"/>
          <p:nvPr/>
        </p:nvSpPr>
        <p:spPr>
          <a:xfrm>
            <a:off x="5646125" y="3902744"/>
            <a:ext cx="87201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It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9" name="Rounded Rectangle 38"/>
          <p:cNvSpPr/>
          <p:nvPr/>
        </p:nvSpPr>
        <p:spPr>
          <a:xfrm>
            <a:off x="2823882" y="3905841"/>
            <a:ext cx="986118" cy="522129"/>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Draft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0" name="Straight Arrow Connector 39"/>
          <p:cNvCxnSpPr/>
          <p:nvPr/>
        </p:nvCxnSpPr>
        <p:spPr>
          <a:xfrm flipH="1">
            <a:off x="1389529" y="4138706"/>
            <a:ext cx="1225177" cy="28926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3" name="Rounded Rectangle 42"/>
          <p:cNvSpPr/>
          <p:nvPr/>
        </p:nvSpPr>
        <p:spPr>
          <a:xfrm>
            <a:off x="2823882" y="4626007"/>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5" name="TextBox 44"/>
          <p:cNvSpPr txBox="1"/>
          <p:nvPr/>
        </p:nvSpPr>
        <p:spPr>
          <a:xfrm>
            <a:off x="181122" y="4192008"/>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4512235"/>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0" name="TextBox 49"/>
          <p:cNvSpPr txBox="1"/>
          <p:nvPr/>
        </p:nvSpPr>
        <p:spPr>
          <a:xfrm>
            <a:off x="396213" y="5097661"/>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1" name="Rounded Rectangle 50"/>
          <p:cNvSpPr/>
          <p:nvPr/>
        </p:nvSpPr>
        <p:spPr>
          <a:xfrm>
            <a:off x="7533341" y="3407183"/>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52" name="Straight Arrow Connector 51"/>
          <p:cNvCxnSpPr>
            <a:stCxn id="50" idx="3"/>
          </p:cNvCxnSpPr>
          <p:nvPr/>
        </p:nvCxnSpPr>
        <p:spPr>
          <a:xfrm>
            <a:off x="1513844" y="5333623"/>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8" name="TextBox 57"/>
          <p:cNvSpPr txBox="1"/>
          <p:nvPr/>
        </p:nvSpPr>
        <p:spPr>
          <a:xfrm>
            <a:off x="4720358" y="5925996"/>
            <a:ext cx="53040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0.9</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59" name="Straight Arrow Connector 58"/>
          <p:cNvCxnSpPr/>
          <p:nvPr/>
        </p:nvCxnSpPr>
        <p:spPr>
          <a:xfrm flipH="1">
            <a:off x="4064001" y="6161958"/>
            <a:ext cx="3230282" cy="546630"/>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0" name="Rounded Rectangle 59"/>
          <p:cNvSpPr/>
          <p:nvPr/>
        </p:nvSpPr>
        <p:spPr>
          <a:xfrm>
            <a:off x="7652872" y="372100"/>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84803"/>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64" name="Straight Arrow Connector 63"/>
          <p:cNvCxnSpPr/>
          <p:nvPr/>
        </p:nvCxnSpPr>
        <p:spPr>
          <a:xfrm>
            <a:off x="4064001" y="6708588"/>
            <a:ext cx="3230282" cy="343647"/>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8" name="TextBox 67"/>
          <p:cNvSpPr txBox="1"/>
          <p:nvPr/>
        </p:nvSpPr>
        <p:spPr>
          <a:xfrm>
            <a:off x="5862885" y="6418946"/>
            <a:ext cx="87201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It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9" name="Multidocument 68"/>
          <p:cNvSpPr/>
          <p:nvPr/>
        </p:nvSpPr>
        <p:spPr>
          <a:xfrm>
            <a:off x="3077882" y="6517329"/>
            <a:ext cx="585694" cy="436523"/>
          </a:xfrm>
          <a:prstGeom prst="flowChartMultidocumen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600" dirty="0" smtClean="0">
                <a:solidFill>
                  <a:srgbClr val="000000"/>
                </a:solidFill>
              </a:rPr>
              <a:t>0.9</a:t>
            </a:r>
            <a:endParaRPr kumimoji="0" lang="en-US" sz="16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0"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2.0</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4114327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Demonstration of Registration and JSON-LD</a:t>
            </a:r>
            <a:endParaRPr lang="en-US" dirty="0"/>
          </a:p>
        </p:txBody>
      </p:sp>
      <p:sp>
        <p:nvSpPr>
          <p:cNvPr id="4" name="Text Placeholder 3"/>
          <p:cNvSpPr>
            <a:spLocks noGrp="1"/>
          </p:cNvSpPr>
          <p:nvPr>
            <p:ph type="body" idx="1"/>
          </p:nvPr>
        </p:nvSpPr>
        <p:spPr/>
        <p:txBody>
          <a:bodyPr/>
          <a:lstStyle/>
          <a:p>
            <a:r>
              <a:rPr lang="en-US" dirty="0"/>
              <a:t>https://</a:t>
            </a:r>
            <a:r>
              <a:rPr lang="en-US" dirty="0" err="1"/>
              <a:t>online.dr-chuck.com</a:t>
            </a:r>
            <a:r>
              <a:rPr lang="en-US" dirty="0"/>
              <a:t>/</a:t>
            </a:r>
            <a:r>
              <a:rPr lang="en-US" dirty="0" err="1"/>
              <a:t>sakai</a:t>
            </a:r>
            <a:r>
              <a:rPr lang="en-US" dirty="0"/>
              <a:t>-</a:t>
            </a:r>
            <a:r>
              <a:rPr lang="en-US" dirty="0" err="1"/>
              <a:t>api</a:t>
            </a:r>
            <a:r>
              <a:rPr lang="en-US" dirty="0"/>
              <a:t>-test/</a:t>
            </a:r>
          </a:p>
        </p:txBody>
      </p:sp>
    </p:spTree>
    <p:extLst>
      <p:ext uri="{BB962C8B-B14F-4D97-AF65-F5344CB8AC3E}">
        <p14:creationId xmlns:p14="http://schemas.microsoft.com/office/powerpoint/2010/main" val="3786932470"/>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Demonstration of Full LTI 20 Registration Cycle in Sakai</a:t>
            </a:r>
            <a:endParaRPr lang="en-US" dirty="0"/>
          </a:p>
        </p:txBody>
      </p:sp>
      <p:sp>
        <p:nvSpPr>
          <p:cNvPr id="4" name="Text Placeholder 3"/>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=-Dt2Sz5ilLQ</a:t>
            </a:r>
          </a:p>
        </p:txBody>
      </p:sp>
    </p:spTree>
    <p:extLst>
      <p:ext uri="{BB962C8B-B14F-4D97-AF65-F5344CB8AC3E}">
        <p14:creationId xmlns:p14="http://schemas.microsoft.com/office/powerpoint/2010/main" val="2266005754"/>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LTI 2.1 – Public Draft</a:t>
            </a:r>
            <a:endParaRPr lang="en-US" dirty="0"/>
          </a:p>
        </p:txBody>
      </p:sp>
      <p:sp>
        <p:nvSpPr>
          <p:cNvPr id="4" name="Text Placeholder 3"/>
          <p:cNvSpPr>
            <a:spLocks noGrp="1"/>
          </p:cNvSpPr>
          <p:nvPr>
            <p:ph type="body" idx="1"/>
          </p:nvPr>
        </p:nvSpPr>
        <p:spPr/>
        <p:txBody>
          <a:bodyPr/>
          <a:lstStyle/>
          <a:p>
            <a:r>
              <a:rPr lang="en-US" dirty="0" smtClean="0"/>
              <a:t>Adds re-registration with pseudo-transactions</a:t>
            </a:r>
          </a:p>
          <a:p>
            <a:pPr lvl="1"/>
            <a:r>
              <a:rPr lang="en-US" dirty="0" smtClean="0"/>
              <a:t>Update secrets</a:t>
            </a:r>
          </a:p>
          <a:p>
            <a:pPr lvl="1"/>
            <a:r>
              <a:rPr lang="en-US" dirty="0" smtClean="0"/>
              <a:t>Discover new services / capabilities</a:t>
            </a:r>
          </a:p>
          <a:p>
            <a:r>
              <a:rPr lang="en-US" dirty="0" smtClean="0"/>
              <a:t>Split secrets – 512 bits </a:t>
            </a:r>
          </a:p>
          <a:p>
            <a:r>
              <a:rPr lang="en-US" dirty="0" smtClean="0"/>
              <a:t>Improve </a:t>
            </a:r>
            <a:r>
              <a:rPr lang="en-US" dirty="0" err="1" smtClean="0"/>
              <a:t>parsability</a:t>
            </a:r>
            <a:r>
              <a:rPr lang="en-US" dirty="0" smtClean="0"/>
              <a:t> of the Tool Consumer Profile</a:t>
            </a:r>
          </a:p>
          <a:p>
            <a:r>
              <a:rPr lang="en-US" dirty="0" smtClean="0"/>
              <a:t>Upwards compatible - likely the first release delivered other than Sakai / Moodle</a:t>
            </a:r>
            <a:endParaRPr lang="en-US" dirty="0"/>
          </a:p>
        </p:txBody>
      </p:sp>
    </p:spTree>
    <p:extLst>
      <p:ext uri="{BB962C8B-B14F-4D97-AF65-F5344CB8AC3E}">
        <p14:creationId xmlns:p14="http://schemas.microsoft.com/office/powerpoint/2010/main" val="3640898674"/>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cxnSp>
        <p:nvCxnSpPr>
          <p:cNvPr id="9" name="Straight Arrow Connector 8"/>
          <p:cNvCxnSpPr/>
          <p:nvPr/>
        </p:nvCxnSpPr>
        <p:spPr>
          <a:xfrm>
            <a:off x="1389529" y="582702"/>
            <a:ext cx="1225177" cy="28164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0" name="TextBox 9"/>
          <p:cNvSpPr txBox="1"/>
          <p:nvPr/>
        </p:nvSpPr>
        <p:spPr>
          <a:xfrm>
            <a:off x="147064" y="162933"/>
            <a:ext cx="1243930"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a:t>
            </a: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Register</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2" name="Straight Arrow Connector 11"/>
          <p:cNvCxnSpPr/>
          <p:nvPr/>
        </p:nvCxnSpPr>
        <p:spPr>
          <a:xfrm>
            <a:off x="4064001" y="875924"/>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4" name="TextBox 13"/>
          <p:cNvSpPr txBox="1"/>
          <p:nvPr/>
        </p:nvSpPr>
        <p:spPr>
          <a:xfrm>
            <a:off x="4720358" y="639962"/>
            <a:ext cx="175531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Registration</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5" name="Straight Arrow Connector 14"/>
          <p:cNvCxnSpPr/>
          <p:nvPr/>
        </p:nvCxnSpPr>
        <p:spPr>
          <a:xfrm>
            <a:off x="4064001" y="1494009"/>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6" name="TextBox 15"/>
          <p:cNvSpPr txBox="1"/>
          <p:nvPr/>
        </p:nvSpPr>
        <p:spPr>
          <a:xfrm>
            <a:off x="4868704" y="1258047"/>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TC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7" name="TextBox 26"/>
          <p:cNvSpPr txBox="1"/>
          <p:nvPr/>
        </p:nvSpPr>
        <p:spPr>
          <a:xfrm>
            <a:off x="4450042" y="2150419"/>
            <a:ext cx="160143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Profile</a:t>
            </a:r>
            <a:endParaRPr lang="en-US" sz="2400" dirty="0">
              <a:solidFill>
                <a:srgbClr val="000000"/>
              </a:solidFill>
            </a:endParaRP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Neue"/>
              </a:rPr>
              <a:t>half_secret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8" name="Straight Arrow Connector 27"/>
          <p:cNvCxnSpPr/>
          <p:nvPr/>
        </p:nvCxnSpPr>
        <p:spPr>
          <a:xfrm flipH="1">
            <a:off x="4064001" y="2650574"/>
            <a:ext cx="3230282" cy="68131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34" name="Straight Arrow Connector 33"/>
          <p:cNvCxnSpPr/>
          <p:nvPr/>
        </p:nvCxnSpPr>
        <p:spPr>
          <a:xfrm>
            <a:off x="4064001" y="3660594"/>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8" name="TextBox 37"/>
          <p:cNvSpPr txBox="1"/>
          <p:nvPr/>
        </p:nvSpPr>
        <p:spPr>
          <a:xfrm>
            <a:off x="4868704" y="3311034"/>
            <a:ext cx="22911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Yes, </a:t>
            </a:r>
            <a:r>
              <a:rPr lang="en-US" sz="2400" dirty="0" err="1" smtClean="0">
                <a:solidFill>
                  <a:srgbClr val="000000"/>
                </a:solidFill>
              </a:rPr>
              <a:t>half_secret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0" name="Straight Arrow Connector 39"/>
          <p:cNvCxnSpPr/>
          <p:nvPr/>
        </p:nvCxnSpPr>
        <p:spPr>
          <a:xfrm flipH="1">
            <a:off x="1389529" y="5378809"/>
            <a:ext cx="1225177" cy="28926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5" name="TextBox 44"/>
          <p:cNvSpPr txBox="1"/>
          <p:nvPr/>
        </p:nvSpPr>
        <p:spPr>
          <a:xfrm>
            <a:off x="181122" y="5432111"/>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5752338"/>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0" name="TextBox 49"/>
          <p:cNvSpPr txBox="1"/>
          <p:nvPr/>
        </p:nvSpPr>
        <p:spPr>
          <a:xfrm>
            <a:off x="396213" y="6098708"/>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1" name="Rounded Rectangle 50"/>
          <p:cNvSpPr/>
          <p:nvPr/>
        </p:nvSpPr>
        <p:spPr>
          <a:xfrm>
            <a:off x="7533341" y="1005932"/>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cxnSp>
        <p:nvCxnSpPr>
          <p:cNvPr id="52" name="Straight Arrow Connector 51"/>
          <p:cNvCxnSpPr>
            <a:stCxn id="50" idx="3"/>
          </p:cNvCxnSpPr>
          <p:nvPr/>
        </p:nvCxnSpPr>
        <p:spPr>
          <a:xfrm>
            <a:off x="1513844" y="6334670"/>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0" name="Rounded Rectangle 59"/>
          <p:cNvSpPr/>
          <p:nvPr/>
        </p:nvSpPr>
        <p:spPr>
          <a:xfrm>
            <a:off x="7652872" y="372100"/>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84803"/>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0"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2.1</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5" name="Rounded Rectangle 34"/>
          <p:cNvSpPr/>
          <p:nvPr/>
        </p:nvSpPr>
        <p:spPr>
          <a:xfrm>
            <a:off x="2823882" y="1005932"/>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sp>
        <p:nvSpPr>
          <p:cNvPr id="2" name="TextBox 1"/>
          <p:cNvSpPr txBox="1"/>
          <p:nvPr/>
        </p:nvSpPr>
        <p:spPr>
          <a:xfrm>
            <a:off x="7475174" y="2051017"/>
            <a:ext cx="2214671" cy="379591"/>
          </a:xfrm>
          <a:prstGeom prst="rect">
            <a:avLst/>
          </a:prstGeom>
          <a:solidFill>
            <a:schemeClr val="bg1">
              <a:lumMod val="8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tx1"/>
                </a:solidFill>
                <a:effectLst/>
                <a:uFillTx/>
                <a:latin typeface="+mn-lt"/>
                <a:ea typeface="+mn-ea"/>
                <a:cs typeface="+mn-cs"/>
                <a:sym typeface="Helvetica Neue"/>
              </a:rPr>
              <a:t>Possible chit-chat ...</a:t>
            </a:r>
            <a:endParaRPr kumimoji="0" lang="en-US" sz="1800" b="0" i="0" u="none" strike="noStrike" cap="none" spc="0" normalizeH="0" baseline="0" dirty="0">
              <a:ln>
                <a:noFill/>
              </a:ln>
              <a:solidFill>
                <a:schemeClr val="tx1"/>
              </a:solidFill>
              <a:effectLst/>
              <a:uFillTx/>
              <a:latin typeface="+mn-lt"/>
              <a:ea typeface="+mn-ea"/>
              <a:cs typeface="+mn-cs"/>
              <a:sym typeface="Helvetica Neue"/>
            </a:endParaRPr>
          </a:p>
        </p:txBody>
      </p:sp>
      <p:sp>
        <p:nvSpPr>
          <p:cNvPr id="37" name="Rounded Rectangle 36"/>
          <p:cNvSpPr/>
          <p:nvPr/>
        </p:nvSpPr>
        <p:spPr>
          <a:xfrm>
            <a:off x="7533341" y="2486223"/>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1" name="Rounded Rectangle 40"/>
          <p:cNvSpPr/>
          <p:nvPr/>
        </p:nvSpPr>
        <p:spPr>
          <a:xfrm>
            <a:off x="2841812" y="3322937"/>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2" name="TextBox 41"/>
          <p:cNvSpPr txBox="1"/>
          <p:nvPr/>
        </p:nvSpPr>
        <p:spPr>
          <a:xfrm>
            <a:off x="341668" y="3798161"/>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4" name="Straight Arrow Connector 43"/>
          <p:cNvCxnSpPr>
            <a:stCxn id="42" idx="3"/>
          </p:cNvCxnSpPr>
          <p:nvPr/>
        </p:nvCxnSpPr>
        <p:spPr>
          <a:xfrm>
            <a:off x="1459299" y="4034123"/>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7" name="Rounded Rectangle 46"/>
          <p:cNvSpPr/>
          <p:nvPr/>
        </p:nvSpPr>
        <p:spPr>
          <a:xfrm>
            <a:off x="2823882" y="5854031"/>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2</a:t>
            </a:r>
            <a:endParaRPr kumimoji="0" lang="en-US" sz="2000" b="0" i="0" u="none" strike="noStrike" cap="none" spc="0" normalizeH="0" baseline="0" dirty="0">
              <a:ln>
                <a:noFill/>
              </a:ln>
              <a:solidFill>
                <a:srgbClr val="000000"/>
              </a:solidFill>
              <a:effectLst/>
              <a:uFillTx/>
              <a:sym typeface="Helvetica Neue"/>
            </a:endParaRPr>
          </a:p>
        </p:txBody>
      </p:sp>
      <p:sp>
        <p:nvSpPr>
          <p:cNvPr id="48" name="Rounded Rectangle 47"/>
          <p:cNvSpPr/>
          <p:nvPr/>
        </p:nvSpPr>
        <p:spPr>
          <a:xfrm>
            <a:off x="2856752" y="5151796"/>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9" name="Straight Arrow Connector 48"/>
          <p:cNvCxnSpPr/>
          <p:nvPr/>
        </p:nvCxnSpPr>
        <p:spPr>
          <a:xfrm>
            <a:off x="4064001" y="6147905"/>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3" name="TextBox 52"/>
          <p:cNvSpPr txBox="1"/>
          <p:nvPr/>
        </p:nvSpPr>
        <p:spPr>
          <a:xfrm>
            <a:off x="4972853" y="5840269"/>
            <a:ext cx="144848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Commit 2</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4" name="Rounded Rectangle 53"/>
          <p:cNvSpPr/>
          <p:nvPr/>
        </p:nvSpPr>
        <p:spPr>
          <a:xfrm>
            <a:off x="7533341" y="6271094"/>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2</a:t>
            </a:r>
            <a:endParaRPr kumimoji="0" lang="en-US" sz="2000" b="0" i="0" u="none" strike="noStrike" cap="none" spc="0" normalizeH="0" baseline="0" dirty="0">
              <a:ln>
                <a:noFill/>
              </a:ln>
              <a:solidFill>
                <a:srgbClr val="000000"/>
              </a:solidFill>
              <a:effectLst/>
              <a:uFillTx/>
              <a:sym typeface="Helvetica Neue"/>
            </a:endParaRPr>
          </a:p>
        </p:txBody>
      </p:sp>
      <p:sp>
        <p:nvSpPr>
          <p:cNvPr id="55" name="Rounded Rectangle 54"/>
          <p:cNvSpPr/>
          <p:nvPr/>
        </p:nvSpPr>
        <p:spPr>
          <a:xfrm>
            <a:off x="7566215" y="3806844"/>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313661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LTI 2.2 – Just a list</a:t>
            </a:r>
            <a:endParaRPr lang="en-US" dirty="0"/>
          </a:p>
        </p:txBody>
      </p:sp>
      <p:sp>
        <p:nvSpPr>
          <p:cNvPr id="3" name="Text Placeholder 2"/>
          <p:cNvSpPr>
            <a:spLocks noGrp="1"/>
          </p:cNvSpPr>
          <p:nvPr>
            <p:ph type="body" idx="1"/>
          </p:nvPr>
        </p:nvSpPr>
        <p:spPr/>
        <p:txBody>
          <a:bodyPr/>
          <a:lstStyle/>
          <a:p>
            <a:r>
              <a:rPr lang="en-US" dirty="0" smtClean="0"/>
              <a:t>What we liked but did not want in 2.1 in order to ship</a:t>
            </a:r>
          </a:p>
          <a:p>
            <a:endParaRPr lang="en-US" dirty="0"/>
          </a:p>
          <a:p>
            <a:r>
              <a:rPr lang="en-US" dirty="0" smtClean="0"/>
              <a:t>Tools will provide a "profile of desired and required" before registration.</a:t>
            </a:r>
          </a:p>
          <a:p>
            <a:r>
              <a:rPr lang="en-US" dirty="0" smtClean="0"/>
              <a:t>Tool-initiated re-registration to discover new features</a:t>
            </a:r>
            <a:endParaRPr lang="en-US" dirty="0"/>
          </a:p>
        </p:txBody>
      </p:sp>
    </p:spTree>
    <p:extLst>
      <p:ext uri="{BB962C8B-B14F-4D97-AF65-F5344CB8AC3E}">
        <p14:creationId xmlns:p14="http://schemas.microsoft.com/office/powerpoint/2010/main" val="2424110995"/>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cxnSp>
        <p:nvCxnSpPr>
          <p:cNvPr id="9" name="Straight Arrow Connector 8"/>
          <p:cNvCxnSpPr>
            <a:stCxn id="10" idx="2"/>
          </p:cNvCxnSpPr>
          <p:nvPr/>
        </p:nvCxnSpPr>
        <p:spPr>
          <a:xfrm flipH="1">
            <a:off x="8743578" y="2348880"/>
            <a:ext cx="794457" cy="11938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0" name="TextBox 9"/>
          <p:cNvSpPr txBox="1"/>
          <p:nvPr/>
        </p:nvSpPr>
        <p:spPr>
          <a:xfrm>
            <a:off x="8916070" y="1507624"/>
            <a:ext cx="1243930"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a:t>
            </a: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Register</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5" name="Straight Arrow Connector 14"/>
          <p:cNvCxnSpPr/>
          <p:nvPr/>
        </p:nvCxnSpPr>
        <p:spPr>
          <a:xfrm>
            <a:off x="4064001" y="2704230"/>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6" name="TextBox 15"/>
          <p:cNvSpPr txBox="1"/>
          <p:nvPr/>
        </p:nvSpPr>
        <p:spPr>
          <a:xfrm>
            <a:off x="4868704" y="2468268"/>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TC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7" name="TextBox 26"/>
          <p:cNvSpPr txBox="1"/>
          <p:nvPr/>
        </p:nvSpPr>
        <p:spPr>
          <a:xfrm>
            <a:off x="4532830" y="3238401"/>
            <a:ext cx="143585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Profile</a:t>
            </a:r>
            <a:endParaRPr lang="en-US" sz="2400" dirty="0">
              <a:solidFill>
                <a:srgbClr val="000000"/>
              </a:solidFill>
            </a:endParaRPr>
          </a:p>
        </p:txBody>
      </p:sp>
      <p:cxnSp>
        <p:nvCxnSpPr>
          <p:cNvPr id="28" name="Straight Arrow Connector 27"/>
          <p:cNvCxnSpPr/>
          <p:nvPr/>
        </p:nvCxnSpPr>
        <p:spPr>
          <a:xfrm flipH="1">
            <a:off x="4064001" y="3400431"/>
            <a:ext cx="3230282" cy="68131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34" name="Straight Arrow Connector 33"/>
          <p:cNvCxnSpPr/>
          <p:nvPr/>
        </p:nvCxnSpPr>
        <p:spPr>
          <a:xfrm>
            <a:off x="4118546" y="4293439"/>
            <a:ext cx="3175737"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8" name="TextBox 37"/>
          <p:cNvSpPr txBox="1"/>
          <p:nvPr/>
        </p:nvSpPr>
        <p:spPr>
          <a:xfrm>
            <a:off x="5002588" y="4008280"/>
            <a:ext cx="202339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your draft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0" name="Straight Arrow Connector 39"/>
          <p:cNvCxnSpPr/>
          <p:nvPr/>
        </p:nvCxnSpPr>
        <p:spPr>
          <a:xfrm flipH="1">
            <a:off x="1389530" y="4081749"/>
            <a:ext cx="1225176" cy="585277"/>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5" name="TextBox 44"/>
          <p:cNvSpPr txBox="1"/>
          <p:nvPr/>
        </p:nvSpPr>
        <p:spPr>
          <a:xfrm>
            <a:off x="181122" y="4431064"/>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4751291"/>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0" name="TextBox 49"/>
          <p:cNvSpPr txBox="1"/>
          <p:nvPr/>
        </p:nvSpPr>
        <p:spPr>
          <a:xfrm>
            <a:off x="396213" y="5456245"/>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1" name="Rounded Rectangle 50"/>
          <p:cNvSpPr/>
          <p:nvPr/>
        </p:nvSpPr>
        <p:spPr>
          <a:xfrm>
            <a:off x="7533341" y="1020873"/>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cxnSp>
        <p:nvCxnSpPr>
          <p:cNvPr id="52" name="Straight Arrow Connector 51"/>
          <p:cNvCxnSpPr>
            <a:stCxn id="50" idx="3"/>
          </p:cNvCxnSpPr>
          <p:nvPr/>
        </p:nvCxnSpPr>
        <p:spPr>
          <a:xfrm>
            <a:off x="1513844" y="5692207"/>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0" name="Rounded Rectangle 59"/>
          <p:cNvSpPr/>
          <p:nvPr/>
        </p:nvSpPr>
        <p:spPr>
          <a:xfrm>
            <a:off x="7652872" y="372100"/>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84803"/>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0"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2.2</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5" name="Rounded Rectangle 34"/>
          <p:cNvSpPr/>
          <p:nvPr/>
        </p:nvSpPr>
        <p:spPr>
          <a:xfrm>
            <a:off x="2823882" y="1032774"/>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sp>
        <p:nvSpPr>
          <p:cNvPr id="37" name="Rounded Rectangle 36"/>
          <p:cNvSpPr/>
          <p:nvPr/>
        </p:nvSpPr>
        <p:spPr>
          <a:xfrm>
            <a:off x="7533341" y="3263348"/>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1" name="Rounded Rectangle 40"/>
          <p:cNvSpPr/>
          <p:nvPr/>
        </p:nvSpPr>
        <p:spPr>
          <a:xfrm>
            <a:off x="2823882" y="3790217"/>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2" name="TextBox 41"/>
          <p:cNvSpPr txBox="1"/>
          <p:nvPr/>
        </p:nvSpPr>
        <p:spPr>
          <a:xfrm>
            <a:off x="341668" y="1215160"/>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4" name="Straight Arrow Connector 43"/>
          <p:cNvCxnSpPr>
            <a:stCxn id="42" idx="3"/>
          </p:cNvCxnSpPr>
          <p:nvPr/>
        </p:nvCxnSpPr>
        <p:spPr>
          <a:xfrm>
            <a:off x="1459299" y="1451122"/>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7" name="Rounded Rectangle 46"/>
          <p:cNvSpPr/>
          <p:nvPr/>
        </p:nvSpPr>
        <p:spPr>
          <a:xfrm>
            <a:off x="2823882" y="4852984"/>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2</a:t>
            </a:r>
            <a:endParaRPr kumimoji="0" lang="en-US" sz="2000" b="0" i="0" u="none" strike="noStrike" cap="none" spc="0" normalizeH="0" baseline="0" dirty="0">
              <a:ln>
                <a:noFill/>
              </a:ln>
              <a:solidFill>
                <a:srgbClr val="000000"/>
              </a:solidFill>
              <a:effectLst/>
              <a:uFillTx/>
              <a:sym typeface="Helvetica Neue"/>
            </a:endParaRPr>
          </a:p>
        </p:txBody>
      </p:sp>
      <p:cxnSp>
        <p:nvCxnSpPr>
          <p:cNvPr id="49" name="Straight Arrow Connector 48"/>
          <p:cNvCxnSpPr/>
          <p:nvPr/>
        </p:nvCxnSpPr>
        <p:spPr>
          <a:xfrm>
            <a:off x="4064001" y="5146858"/>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3" name="TextBox 52"/>
          <p:cNvSpPr txBox="1"/>
          <p:nvPr/>
        </p:nvSpPr>
        <p:spPr>
          <a:xfrm>
            <a:off x="4972853" y="4839222"/>
            <a:ext cx="144848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Commit 2</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4" name="Rounded Rectangle 53"/>
          <p:cNvSpPr/>
          <p:nvPr/>
        </p:nvSpPr>
        <p:spPr>
          <a:xfrm>
            <a:off x="7533341" y="5270047"/>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2</a:t>
            </a:r>
            <a:endParaRPr kumimoji="0" lang="en-US" sz="2000" b="0" i="0" u="none" strike="noStrike" cap="none" spc="0" normalizeH="0" baseline="0" dirty="0">
              <a:ln>
                <a:noFill/>
              </a:ln>
              <a:solidFill>
                <a:srgbClr val="000000"/>
              </a:solidFill>
              <a:effectLst/>
              <a:uFillTx/>
              <a:sym typeface="Helvetica Neue"/>
            </a:endParaRPr>
          </a:p>
        </p:txBody>
      </p:sp>
      <p:sp>
        <p:nvSpPr>
          <p:cNvPr id="55" name="Rounded Rectangle 54"/>
          <p:cNvSpPr/>
          <p:nvPr/>
        </p:nvSpPr>
        <p:spPr>
          <a:xfrm>
            <a:off x="7566215" y="4432224"/>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994390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cxnSp>
        <p:nvCxnSpPr>
          <p:cNvPr id="9" name="Straight Arrow Connector 8"/>
          <p:cNvCxnSpPr/>
          <p:nvPr/>
        </p:nvCxnSpPr>
        <p:spPr>
          <a:xfrm>
            <a:off x="1389529" y="826125"/>
            <a:ext cx="1225177" cy="28164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0" name="TextBox 9"/>
          <p:cNvSpPr txBox="1"/>
          <p:nvPr/>
        </p:nvSpPr>
        <p:spPr>
          <a:xfrm>
            <a:off x="-28917" y="285549"/>
            <a:ext cx="159589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Investigate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2" name="Straight Arrow Connector 11"/>
          <p:cNvCxnSpPr/>
          <p:nvPr/>
        </p:nvCxnSpPr>
        <p:spPr>
          <a:xfrm>
            <a:off x="4064001" y="2220614"/>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4" name="TextBox 13"/>
          <p:cNvSpPr txBox="1"/>
          <p:nvPr/>
        </p:nvSpPr>
        <p:spPr>
          <a:xfrm>
            <a:off x="4720358" y="1984652"/>
            <a:ext cx="175531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Registration</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0" name="Rounded Rectangle 59"/>
          <p:cNvSpPr/>
          <p:nvPr/>
        </p:nvSpPr>
        <p:spPr>
          <a:xfrm>
            <a:off x="7652872" y="372100"/>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84803"/>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0"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2.2</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5" name="TextBox 34"/>
          <p:cNvSpPr txBox="1"/>
          <p:nvPr/>
        </p:nvSpPr>
        <p:spPr>
          <a:xfrm>
            <a:off x="4375388" y="521511"/>
            <a:ext cx="108284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Info</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36" name="Straight Arrow Connector 35"/>
          <p:cNvCxnSpPr/>
          <p:nvPr/>
        </p:nvCxnSpPr>
        <p:spPr>
          <a:xfrm flipH="1">
            <a:off x="1389529" y="767111"/>
            <a:ext cx="5871737" cy="933662"/>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1" name="TextBox 40"/>
          <p:cNvSpPr txBox="1"/>
          <p:nvPr/>
        </p:nvSpPr>
        <p:spPr>
          <a:xfrm>
            <a:off x="329916" y="1464811"/>
            <a:ext cx="9061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Install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2" name="Straight Arrow Connector 41"/>
          <p:cNvCxnSpPr/>
          <p:nvPr/>
        </p:nvCxnSpPr>
        <p:spPr>
          <a:xfrm>
            <a:off x="1389529" y="1795912"/>
            <a:ext cx="1225177" cy="28164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78" name="TextBox 77"/>
          <p:cNvSpPr txBox="1"/>
          <p:nvPr/>
        </p:nvSpPr>
        <p:spPr>
          <a:xfrm>
            <a:off x="4532830" y="3567103"/>
            <a:ext cx="143585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Profile</a:t>
            </a:r>
            <a:endParaRPr lang="en-US" sz="2400" dirty="0">
              <a:solidFill>
                <a:srgbClr val="000000"/>
              </a:solidFill>
            </a:endParaRPr>
          </a:p>
        </p:txBody>
      </p:sp>
      <p:cxnSp>
        <p:nvCxnSpPr>
          <p:cNvPr id="79" name="Straight Arrow Connector 78"/>
          <p:cNvCxnSpPr/>
          <p:nvPr/>
        </p:nvCxnSpPr>
        <p:spPr>
          <a:xfrm flipH="1">
            <a:off x="4064001" y="3729133"/>
            <a:ext cx="3230282" cy="68131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80" name="Straight Arrow Connector 79"/>
          <p:cNvCxnSpPr/>
          <p:nvPr/>
        </p:nvCxnSpPr>
        <p:spPr>
          <a:xfrm>
            <a:off x="4118546" y="4622141"/>
            <a:ext cx="3175737"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81" name="TextBox 80"/>
          <p:cNvSpPr txBox="1"/>
          <p:nvPr/>
        </p:nvSpPr>
        <p:spPr>
          <a:xfrm>
            <a:off x="5002588" y="4336982"/>
            <a:ext cx="202339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your draft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82" name="Straight Arrow Connector 81"/>
          <p:cNvCxnSpPr/>
          <p:nvPr/>
        </p:nvCxnSpPr>
        <p:spPr>
          <a:xfrm flipH="1">
            <a:off x="1389530" y="4410451"/>
            <a:ext cx="1225176" cy="585277"/>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83" name="TextBox 82"/>
          <p:cNvSpPr txBox="1"/>
          <p:nvPr/>
        </p:nvSpPr>
        <p:spPr>
          <a:xfrm>
            <a:off x="181122" y="4759766"/>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84" name="Straight Arrow Connector 83"/>
          <p:cNvCxnSpPr/>
          <p:nvPr/>
        </p:nvCxnSpPr>
        <p:spPr>
          <a:xfrm>
            <a:off x="1459299" y="5079993"/>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85" name="TextBox 84"/>
          <p:cNvSpPr txBox="1"/>
          <p:nvPr/>
        </p:nvSpPr>
        <p:spPr>
          <a:xfrm>
            <a:off x="396213" y="5784947"/>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86" name="Straight Arrow Connector 85"/>
          <p:cNvCxnSpPr>
            <a:stCxn id="85" idx="3"/>
          </p:cNvCxnSpPr>
          <p:nvPr/>
        </p:nvCxnSpPr>
        <p:spPr>
          <a:xfrm>
            <a:off x="1513844" y="6020909"/>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87" name="Rounded Rectangle 86"/>
          <p:cNvSpPr/>
          <p:nvPr/>
        </p:nvSpPr>
        <p:spPr>
          <a:xfrm>
            <a:off x="7533341" y="3502404"/>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1</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88" name="Rounded Rectangle 87"/>
          <p:cNvSpPr/>
          <p:nvPr/>
        </p:nvSpPr>
        <p:spPr>
          <a:xfrm>
            <a:off x="2823882" y="4118919"/>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1</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89" name="Rounded Rectangle 88"/>
          <p:cNvSpPr/>
          <p:nvPr/>
        </p:nvSpPr>
        <p:spPr>
          <a:xfrm>
            <a:off x="2823882" y="5181686"/>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cxnSp>
        <p:nvCxnSpPr>
          <p:cNvPr id="90" name="Straight Arrow Connector 89"/>
          <p:cNvCxnSpPr/>
          <p:nvPr/>
        </p:nvCxnSpPr>
        <p:spPr>
          <a:xfrm>
            <a:off x="4064001" y="5475560"/>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91" name="TextBox 90"/>
          <p:cNvSpPr txBox="1"/>
          <p:nvPr/>
        </p:nvSpPr>
        <p:spPr>
          <a:xfrm>
            <a:off x="4972853" y="5167924"/>
            <a:ext cx="144848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Commit 2</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92" name="Rounded Rectangle 91"/>
          <p:cNvSpPr/>
          <p:nvPr/>
        </p:nvSpPr>
        <p:spPr>
          <a:xfrm>
            <a:off x="7533341" y="5598749"/>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sp>
        <p:nvSpPr>
          <p:cNvPr id="93" name="Rounded Rectangle 92"/>
          <p:cNvSpPr/>
          <p:nvPr/>
        </p:nvSpPr>
        <p:spPr>
          <a:xfrm>
            <a:off x="7566215" y="4760926"/>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1</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94" name="Straight Arrow Connector 93"/>
          <p:cNvCxnSpPr/>
          <p:nvPr/>
        </p:nvCxnSpPr>
        <p:spPr>
          <a:xfrm>
            <a:off x="4064001" y="3003050"/>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95" name="TextBox 94"/>
          <p:cNvSpPr txBox="1"/>
          <p:nvPr/>
        </p:nvSpPr>
        <p:spPr>
          <a:xfrm>
            <a:off x="4868704" y="2767088"/>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TC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33683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35" y="1005043"/>
            <a:ext cx="9084235" cy="3330886"/>
          </a:xfrm>
          <a:prstGeom prst="rect">
            <a:avLst/>
          </a:prstGeom>
        </p:spPr>
      </p:pic>
      <p:sp>
        <p:nvSpPr>
          <p:cNvPr id="3" name="Rectangle 2"/>
          <p:cNvSpPr/>
          <p:nvPr/>
        </p:nvSpPr>
        <p:spPr>
          <a:xfrm>
            <a:off x="1337217" y="1118597"/>
            <a:ext cx="2659530"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4" name="Rectangle 3"/>
          <p:cNvSpPr/>
          <p:nvPr/>
        </p:nvSpPr>
        <p:spPr>
          <a:xfrm>
            <a:off x="712676" y="3571938"/>
            <a:ext cx="2148541"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5" name="Rectangle 4"/>
          <p:cNvSpPr/>
          <p:nvPr/>
        </p:nvSpPr>
        <p:spPr>
          <a:xfrm>
            <a:off x="8822746" y="1158938"/>
            <a:ext cx="570753" cy="467659"/>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066142837"/>
      </p:ext>
    </p:extLst>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Cartridge 2.0</a:t>
            </a:r>
            <a:endParaRPr lang="en-US" dirty="0"/>
          </a:p>
        </p:txBody>
      </p:sp>
      <p:sp>
        <p:nvSpPr>
          <p:cNvPr id="3" name="Text Placeholder 2"/>
          <p:cNvSpPr>
            <a:spLocks noGrp="1"/>
          </p:cNvSpPr>
          <p:nvPr>
            <p:ph type="body" idx="1"/>
          </p:nvPr>
        </p:nvSpPr>
        <p:spPr/>
        <p:txBody>
          <a:bodyPr/>
          <a:lstStyle/>
          <a:p>
            <a:r>
              <a:rPr lang="en-US" dirty="0" smtClean="0"/>
              <a:t>Is waiting on LTI 2.0/2.1 to make it into the market</a:t>
            </a:r>
          </a:p>
          <a:p>
            <a:r>
              <a:rPr lang="en-US" dirty="0" smtClean="0"/>
              <a:t>Need provisioned LTI tools survive across import / export</a:t>
            </a:r>
          </a:p>
          <a:p>
            <a:pPr lvl="1"/>
            <a:r>
              <a:rPr lang="en-US" dirty="0" smtClean="0"/>
              <a:t>Copying URL w/o key/secret </a:t>
            </a:r>
            <a:r>
              <a:rPr lang="en-US" dirty="0" smtClean="0">
                <a:sym typeface="Wingdings"/>
              </a:rPr>
              <a:t> broken links</a:t>
            </a:r>
            <a:endParaRPr lang="en-US" dirty="0" smtClean="0"/>
          </a:p>
          <a:p>
            <a:r>
              <a:rPr lang="en-US" dirty="0" smtClean="0"/>
              <a:t>Tools have resource types</a:t>
            </a:r>
          </a:p>
          <a:p>
            <a:pPr lvl="1"/>
            <a:r>
              <a:rPr lang="en-US" dirty="0" err="1" smtClean="0"/>
              <a:t>tsugi.org</a:t>
            </a:r>
            <a:r>
              <a:rPr lang="en-US" dirty="0" smtClean="0"/>
              <a:t>::</a:t>
            </a:r>
            <a:r>
              <a:rPr lang="en-US" dirty="0" err="1" smtClean="0"/>
              <a:t>tsugi_mod_map</a:t>
            </a:r>
            <a:endParaRPr lang="en-US" dirty="0" smtClean="0"/>
          </a:p>
          <a:p>
            <a:r>
              <a:rPr lang="en-US" dirty="0" smtClean="0"/>
              <a:t>Courses and placements have settings that LTI 2.0 tools can set</a:t>
            </a:r>
          </a:p>
          <a:p>
            <a:endParaRPr lang="en-US" dirty="0"/>
          </a:p>
        </p:txBody>
      </p:sp>
    </p:spTree>
    <p:extLst>
      <p:ext uri="{BB962C8B-B14F-4D97-AF65-F5344CB8AC3E}">
        <p14:creationId xmlns:p14="http://schemas.microsoft.com/office/powerpoint/2010/main" val="2654887787"/>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Caliper – Next Session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053573"/>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35" y="1005043"/>
            <a:ext cx="9084235" cy="3330886"/>
          </a:xfrm>
          <a:prstGeom prst="rect">
            <a:avLst/>
          </a:prstGeom>
        </p:spPr>
      </p:pic>
      <p:sp>
        <p:nvSpPr>
          <p:cNvPr id="3" name="Rectangle 2"/>
          <p:cNvSpPr/>
          <p:nvPr/>
        </p:nvSpPr>
        <p:spPr>
          <a:xfrm>
            <a:off x="1337217" y="1118597"/>
            <a:ext cx="2659530"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4" name="Rectangle 3"/>
          <p:cNvSpPr/>
          <p:nvPr/>
        </p:nvSpPr>
        <p:spPr>
          <a:xfrm>
            <a:off x="712676" y="3571938"/>
            <a:ext cx="2148541"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5" name="Rectangle 4"/>
          <p:cNvSpPr/>
          <p:nvPr/>
        </p:nvSpPr>
        <p:spPr>
          <a:xfrm>
            <a:off x="8822746" y="1158938"/>
            <a:ext cx="570753" cy="467659"/>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420404705"/>
      </p:ext>
    </p:extLst>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35" y="1005043"/>
            <a:ext cx="9084235" cy="3330886"/>
          </a:xfrm>
          <a:prstGeom prst="rect">
            <a:avLst/>
          </a:prstGeom>
        </p:spPr>
      </p:pic>
      <p:sp>
        <p:nvSpPr>
          <p:cNvPr id="3" name="Rectangle 2"/>
          <p:cNvSpPr/>
          <p:nvPr/>
        </p:nvSpPr>
        <p:spPr>
          <a:xfrm>
            <a:off x="1337217" y="1118597"/>
            <a:ext cx="2659530"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4" name="Rectangle 3"/>
          <p:cNvSpPr/>
          <p:nvPr/>
        </p:nvSpPr>
        <p:spPr>
          <a:xfrm>
            <a:off x="712676" y="3571938"/>
            <a:ext cx="2148541"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5" name="Rectangle 4"/>
          <p:cNvSpPr/>
          <p:nvPr/>
        </p:nvSpPr>
        <p:spPr>
          <a:xfrm>
            <a:off x="8822746" y="1158938"/>
            <a:ext cx="570753" cy="467659"/>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pic>
        <p:nvPicPr>
          <p:cNvPr id="6" name="Picture 5"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71" y="2442693"/>
            <a:ext cx="7631952" cy="3786471"/>
          </a:xfrm>
          <a:prstGeom prst="rect">
            <a:avLst/>
          </a:prstGeom>
          <a:ln>
            <a:solidFill>
              <a:schemeClr val="tx1"/>
            </a:solidFill>
          </a:ln>
        </p:spPr>
      </p:pic>
      <p:sp>
        <p:nvSpPr>
          <p:cNvPr id="7" name="TextBox 6"/>
          <p:cNvSpPr txBox="1"/>
          <p:nvPr/>
        </p:nvSpPr>
        <p:spPr>
          <a:xfrm>
            <a:off x="3563175" y="6888742"/>
            <a:ext cx="2927074"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err="1" smtClean="0">
                <a:ln>
                  <a:noFill/>
                </a:ln>
                <a:solidFill>
                  <a:srgbClr val="000000"/>
                </a:solidFill>
                <a:effectLst/>
                <a:uFillTx/>
                <a:latin typeface="+mn-lt"/>
                <a:ea typeface="+mn-ea"/>
                <a:cs typeface="+mn-cs"/>
                <a:sym typeface="Helvetica Neue"/>
              </a:rPr>
              <a:t>www.tsugi.org</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078013344"/>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35" y="1005043"/>
            <a:ext cx="9084235" cy="3330886"/>
          </a:xfrm>
          <a:prstGeom prst="rect">
            <a:avLst/>
          </a:prstGeom>
        </p:spPr>
      </p:pic>
      <p:sp>
        <p:nvSpPr>
          <p:cNvPr id="3" name="Rectangle 2"/>
          <p:cNvSpPr/>
          <p:nvPr/>
        </p:nvSpPr>
        <p:spPr>
          <a:xfrm>
            <a:off x="1337217" y="1118597"/>
            <a:ext cx="2659530"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4" name="Rectangle 3"/>
          <p:cNvSpPr/>
          <p:nvPr/>
        </p:nvSpPr>
        <p:spPr>
          <a:xfrm>
            <a:off x="712676" y="3571938"/>
            <a:ext cx="2148541"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5" name="Rectangle 4"/>
          <p:cNvSpPr/>
          <p:nvPr/>
        </p:nvSpPr>
        <p:spPr>
          <a:xfrm>
            <a:off x="8822746" y="1158938"/>
            <a:ext cx="570753" cy="467659"/>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pic>
        <p:nvPicPr>
          <p:cNvPr id="6" name="Picture 5"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71" y="2442693"/>
            <a:ext cx="7631952" cy="3786471"/>
          </a:xfrm>
          <a:prstGeom prst="rect">
            <a:avLst/>
          </a:prstGeom>
          <a:ln>
            <a:solidFill>
              <a:schemeClr val="tx1"/>
            </a:solidFill>
          </a:ln>
        </p:spPr>
      </p:pic>
    </p:spTree>
    <p:extLst>
      <p:ext uri="{BB962C8B-B14F-4D97-AF65-F5344CB8AC3E}">
        <p14:creationId xmlns:p14="http://schemas.microsoft.com/office/powerpoint/2010/main" val="1167190914"/>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History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0471183"/>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19-02-04_0820.jpg"/>
          <p:cNvPicPr/>
          <p:nvPr/>
        </p:nvPicPr>
        <p:blipFill>
          <a:blip r:embed="rId2">
            <a:extLst/>
          </a:blip>
          <a:stretch>
            <a:fillRect/>
          </a:stretch>
        </p:blipFill>
        <p:spPr>
          <a:xfrm>
            <a:off x="1965695" y="1488515"/>
            <a:ext cx="3984626" cy="2963956"/>
          </a:xfrm>
          <a:prstGeom prst="rect">
            <a:avLst/>
          </a:prstGeom>
          <a:ln w="12700">
            <a:miter lim="400000"/>
          </a:ln>
        </p:spPr>
      </p:pic>
      <p:pic>
        <p:nvPicPr>
          <p:cNvPr id="56" name="19-02-04_0823.jpg"/>
          <p:cNvPicPr/>
          <p:nvPr/>
        </p:nvPicPr>
        <p:blipFill>
          <a:blip r:embed="rId3">
            <a:extLst/>
          </a:blip>
          <a:stretch>
            <a:fillRect/>
          </a:stretch>
        </p:blipFill>
        <p:spPr>
          <a:xfrm>
            <a:off x="6063781" y="1488515"/>
            <a:ext cx="3984626" cy="2963956"/>
          </a:xfrm>
          <a:prstGeom prst="rect">
            <a:avLst/>
          </a:prstGeom>
          <a:ln w="12700">
            <a:miter lim="400000"/>
          </a:ln>
        </p:spPr>
      </p:pic>
      <p:sp>
        <p:nvSpPr>
          <p:cNvPr id="57" name="Shape 57"/>
          <p:cNvSpPr/>
          <p:nvPr/>
        </p:nvSpPr>
        <p:spPr>
          <a:xfrm>
            <a:off x="3007614" y="5281863"/>
            <a:ext cx="5445523" cy="872034"/>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lvl1pPr>
              <a:defRPr sz="3700"/>
            </a:lvl1pPr>
          </a:lstStyle>
          <a:p>
            <a:pPr lvl="0">
              <a:defRPr sz="1800">
                <a:solidFill>
                  <a:srgbClr val="000000"/>
                </a:solidFill>
              </a:defRPr>
            </a:pPr>
            <a:r>
              <a:rPr sz="2600" dirty="0">
                <a:solidFill>
                  <a:srgbClr val="000000"/>
                </a:solidFill>
              </a:rPr>
              <a:t>February </a:t>
            </a:r>
            <a:r>
              <a:rPr sz="2600" dirty="0">
                <a:solidFill>
                  <a:srgbClr val="000000"/>
                </a:solidFill>
              </a:rPr>
              <a:t>19, </a:t>
            </a:r>
            <a:r>
              <a:rPr sz="2600" dirty="0" smtClean="0">
                <a:solidFill>
                  <a:srgbClr val="000000"/>
                </a:solidFill>
              </a:rPr>
              <a:t>2004</a:t>
            </a:r>
            <a:endParaRPr lang="en-US" sz="2600" dirty="0" smtClean="0">
              <a:solidFill>
                <a:srgbClr val="000000"/>
              </a:solidFill>
            </a:endParaRPr>
          </a:p>
          <a:p>
            <a:pPr lvl="0">
              <a:defRPr sz="1800">
                <a:solidFill>
                  <a:srgbClr val="000000"/>
                </a:solidFill>
              </a:defRPr>
            </a:pPr>
            <a:r>
              <a:rPr sz="2600" dirty="0" smtClean="0">
                <a:solidFill>
                  <a:srgbClr val="000000"/>
                </a:solidFill>
              </a:rPr>
              <a:t>Sakai </a:t>
            </a:r>
            <a:r>
              <a:rPr sz="2600" dirty="0">
                <a:solidFill>
                  <a:srgbClr val="000000"/>
                </a:solidFill>
              </a:rPr>
              <a:t>All Hands Meeting @ Stanford</a:t>
            </a:r>
          </a:p>
        </p:txBody>
      </p:sp>
    </p:spTree>
    <p:extLst>
      <p:ext uri="{BB962C8B-B14F-4D97-AF65-F5344CB8AC3E}">
        <p14:creationId xmlns:p14="http://schemas.microsoft.com/office/powerpoint/2010/main" val="20495986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p:nvPr/>
        </p:nvSpPr>
        <p:spPr>
          <a:xfrm>
            <a:off x="450771" y="583313"/>
            <a:ext cx="9223376" cy="6442790"/>
          </a:xfrm>
          <a:prstGeom prst="rect">
            <a:avLst/>
          </a:prstGeom>
          <a:solidFill>
            <a:schemeClr val="tx1"/>
          </a:solidFill>
          <a:ln w="12700">
            <a:miter lim="400000"/>
          </a:ln>
          <a:extLst>
            <a:ext uri="{C572A759-6A51-4108-AA02-DFA0A04FC94B}">
              <ma14:wrappingTextBoxFlag xmlns:ma14="http://schemas.microsoft.com/office/mac/drawingml/2011/main" val="1"/>
            </a:ext>
          </a:extLst>
        </p:spPr>
        <p:txBody>
          <a:bodyPr lIns="35560" tIns="35560" rIns="35560" bIns="35560" anchor="ctr">
            <a:spAutoFit/>
          </a:bodyPr>
          <a:lstStyle/>
          <a:p>
            <a:pPr lvl="0" algn="l">
              <a:defRPr sz="1800">
                <a:solidFill>
                  <a:srgbClr val="000000"/>
                </a:solidFill>
              </a:defRPr>
            </a:pPr>
            <a:r>
              <a:rPr sz="2300" dirty="0">
                <a:solidFill>
                  <a:srgbClr val="FFFB00"/>
                </a:solidFill>
              </a:rPr>
              <a:t>At 02:28 PM </a:t>
            </a:r>
            <a:r>
              <a:rPr sz="2300" dirty="0">
                <a:solidFill>
                  <a:srgbClr val="00F900"/>
                </a:solidFill>
              </a:rPr>
              <a:t>3/2/2004</a:t>
            </a:r>
            <a:r>
              <a:rPr sz="2300" dirty="0">
                <a:solidFill>
                  <a:srgbClr val="FFFB00"/>
                </a:solidFill>
              </a:rPr>
              <a:t> -0500, Chris Etesse wrote:</a:t>
            </a:r>
          </a:p>
          <a:p>
            <a:pPr lvl="0" algn="l">
              <a:defRPr sz="1800">
                <a:solidFill>
                  <a:srgbClr val="000000"/>
                </a:solidFill>
              </a:defRPr>
            </a:pPr>
            <a:endParaRPr sz="2300" dirty="0">
              <a:solidFill>
                <a:srgbClr val="FFFB00"/>
              </a:solidFill>
            </a:endParaRPr>
          </a:p>
          <a:p>
            <a:pPr lvl="0" algn="l">
              <a:defRPr sz="1800">
                <a:solidFill>
                  <a:srgbClr val="000000"/>
                </a:solidFill>
              </a:defRPr>
            </a:pPr>
            <a:r>
              <a:rPr sz="2300" dirty="0">
                <a:solidFill>
                  <a:srgbClr val="FFFB00"/>
                </a:solidFill>
              </a:rPr>
              <a:t>Chuck, Jeff and Babi, </a:t>
            </a:r>
          </a:p>
          <a:p>
            <a:pPr lvl="0" algn="l">
              <a:defRPr sz="1800">
                <a:solidFill>
                  <a:srgbClr val="000000"/>
                </a:solidFill>
              </a:defRPr>
            </a:pPr>
            <a:endParaRPr sz="2300" dirty="0">
              <a:solidFill>
                <a:srgbClr val="FFFB00"/>
              </a:solidFill>
            </a:endParaRPr>
          </a:p>
          <a:p>
            <a:pPr lvl="0" algn="l">
              <a:defRPr sz="1800">
                <a:solidFill>
                  <a:srgbClr val="000000"/>
                </a:solidFill>
              </a:defRPr>
            </a:pPr>
            <a:r>
              <a:rPr sz="2300" dirty="0">
                <a:solidFill>
                  <a:srgbClr val="FFFB00"/>
                </a:solidFill>
              </a:rPr>
              <a:t>It was my pleasure talking to you both during my travels recently - Chuck in person in Edinburgh and Jeff &amp; Babi via phone from Europe. As promised, I wanted to pass on a link to a white paper we just released on Blackboard &amp; Standards as well as restate my invitation to host a meeting at Blackboard with Chuck to discuss how we can interoperate going forward. Finally, the second link is to the Blackboard SDK's for our various products - I thought it might be of some interest. I look forward to working closer with you each. </a:t>
            </a:r>
          </a:p>
          <a:p>
            <a:pPr lvl="0" algn="l">
              <a:defRPr sz="1800">
                <a:solidFill>
                  <a:srgbClr val="000000"/>
                </a:solidFill>
              </a:defRPr>
            </a:pPr>
            <a:endParaRPr sz="2300" dirty="0">
              <a:solidFill>
                <a:srgbClr val="FFFB00"/>
              </a:solidFill>
            </a:endParaRPr>
          </a:p>
          <a:p>
            <a:pPr lvl="0" algn="l">
              <a:defRPr sz="1800">
                <a:solidFill>
                  <a:srgbClr val="000000"/>
                </a:solidFill>
              </a:defRPr>
            </a:pPr>
            <a:r>
              <a:rPr sz="2300" dirty="0">
                <a:solidFill>
                  <a:srgbClr val="FFFB00"/>
                </a:solidFill>
              </a:rPr>
              <a:t>Warmest regards, </a:t>
            </a:r>
          </a:p>
          <a:p>
            <a:pPr lvl="0" algn="l">
              <a:defRPr sz="1800">
                <a:solidFill>
                  <a:srgbClr val="000000"/>
                </a:solidFill>
              </a:defRPr>
            </a:pPr>
            <a:endParaRPr sz="2300" dirty="0">
              <a:solidFill>
                <a:srgbClr val="FFFB00"/>
              </a:solidFill>
            </a:endParaRPr>
          </a:p>
          <a:p>
            <a:pPr lvl="0" algn="l">
              <a:defRPr sz="1800">
                <a:solidFill>
                  <a:srgbClr val="000000"/>
                </a:solidFill>
              </a:defRPr>
            </a:pPr>
            <a:r>
              <a:rPr sz="2300" dirty="0">
                <a:solidFill>
                  <a:srgbClr val="FFFB00"/>
                </a:solidFill>
              </a:rPr>
              <a:t>Christopher Etesse </a:t>
            </a:r>
          </a:p>
          <a:p>
            <a:pPr lvl="0" algn="l">
              <a:defRPr sz="1800">
                <a:solidFill>
                  <a:srgbClr val="000000"/>
                </a:solidFill>
              </a:defRPr>
            </a:pPr>
            <a:r>
              <a:rPr sz="2300" dirty="0">
                <a:solidFill>
                  <a:srgbClr val="FFFB00"/>
                </a:solidFill>
              </a:rPr>
              <a:t>Senior Director of Technology </a:t>
            </a:r>
          </a:p>
          <a:p>
            <a:pPr lvl="0" algn="l">
              <a:defRPr sz="1800">
                <a:solidFill>
                  <a:srgbClr val="000000"/>
                </a:solidFill>
              </a:defRPr>
            </a:pPr>
            <a:r>
              <a:rPr sz="2300" dirty="0">
                <a:solidFill>
                  <a:srgbClr val="FFFB00"/>
                </a:solidFill>
              </a:rPr>
              <a:t>Blackboard Inc. </a:t>
            </a:r>
          </a:p>
        </p:txBody>
      </p:sp>
    </p:spTree>
    <p:extLst>
      <p:ext uri="{BB962C8B-B14F-4D97-AF65-F5344CB8AC3E}">
        <p14:creationId xmlns:p14="http://schemas.microsoft.com/office/powerpoint/2010/main" val="8498100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855583" y="280458"/>
            <a:ext cx="8445501" cy="706966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35560" tIns="35560" rIns="35560" bIns="35560" anchor="ctr">
            <a:spAutoFit/>
          </a:bodyPr>
          <a:lstStyle/>
          <a:p>
            <a:pPr lvl="0" algn="l">
              <a:defRPr sz="1800">
                <a:solidFill>
                  <a:srgbClr val="000000"/>
                </a:solidFill>
              </a:defRPr>
            </a:pPr>
            <a:r>
              <a:rPr sz="2700" dirty="0">
                <a:solidFill>
                  <a:srgbClr val="FFFFFF"/>
                </a:solidFill>
              </a:rPr>
              <a:t>DRAFT</a:t>
            </a:r>
            <a:r>
              <a:rPr sz="2700" dirty="0">
                <a:solidFill>
                  <a:srgbClr val="00F900"/>
                </a:solidFill>
              </a:rPr>
              <a:t>    Software Portability Workgroup Prospectus    </a:t>
            </a:r>
            <a:r>
              <a:rPr sz="2700" dirty="0">
                <a:solidFill>
                  <a:srgbClr val="FFFFFF"/>
                </a:solidFill>
              </a:rPr>
              <a:t>DRAFT</a:t>
            </a:r>
            <a:endParaRPr sz="2700" dirty="0">
              <a:solidFill>
                <a:srgbClr val="00F900"/>
              </a:solidFill>
            </a:endParaRPr>
          </a:p>
          <a:p>
            <a:pPr lvl="0" algn="l">
              <a:defRPr sz="1800">
                <a:solidFill>
                  <a:srgbClr val="000000"/>
                </a:solidFill>
              </a:defRPr>
            </a:pPr>
            <a:endParaRPr sz="2700" dirty="0">
              <a:solidFill>
                <a:srgbClr val="FFFFFF"/>
              </a:solidFill>
            </a:endParaRPr>
          </a:p>
          <a:p>
            <a:pPr lvl="0" algn="l">
              <a:defRPr sz="1800">
                <a:solidFill>
                  <a:srgbClr val="000000"/>
                </a:solidFill>
              </a:defRPr>
            </a:pPr>
            <a:r>
              <a:rPr sz="2700" dirty="0">
                <a:solidFill>
                  <a:srgbClr val="FFFFFF"/>
                </a:solidFill>
              </a:rPr>
              <a:t>The current trend in web-based systems for eLearning has been moving steadily towards increasing componentization and modularity.  This trend is driven to a large extent by the desire for systems deployers to easily enhance system functionality to more quickly and effectively support the maturing demands of LMS users.   Three notable examples are referenced here:</a:t>
            </a:r>
          </a:p>
          <a:p>
            <a:pPr lvl="0" algn="l">
              <a:defRPr sz="1800">
                <a:solidFill>
                  <a:srgbClr val="000000"/>
                </a:solidFill>
              </a:defRPr>
            </a:pPr>
            <a:endParaRPr sz="2700" dirty="0">
              <a:solidFill>
                <a:srgbClr val="FFFFFF"/>
              </a:solidFill>
            </a:endParaRPr>
          </a:p>
          <a:p>
            <a:pPr lvl="0" algn="l">
              <a:defRPr sz="1800">
                <a:solidFill>
                  <a:srgbClr val="000000"/>
                </a:solidFill>
              </a:defRPr>
            </a:pPr>
            <a:r>
              <a:rPr sz="2700" dirty="0">
                <a:solidFill>
                  <a:srgbClr val="FFFFFF"/>
                </a:solidFill>
              </a:rPr>
              <a:t>Blackboard Building Blocks</a:t>
            </a:r>
          </a:p>
          <a:p>
            <a:pPr lvl="0" algn="l">
              <a:defRPr sz="1800">
                <a:solidFill>
                  <a:srgbClr val="000000"/>
                </a:solidFill>
              </a:defRPr>
            </a:pPr>
            <a:r>
              <a:rPr sz="2700" dirty="0">
                <a:solidFill>
                  <a:srgbClr val="FFFFFF"/>
                </a:solidFill>
              </a:rPr>
              <a:t>Sakai’s Tool Portability Profile</a:t>
            </a:r>
          </a:p>
          <a:p>
            <a:pPr lvl="0" algn="l">
              <a:defRPr sz="1800">
                <a:solidFill>
                  <a:srgbClr val="000000"/>
                </a:solidFill>
              </a:defRPr>
            </a:pPr>
            <a:r>
              <a:rPr sz="2700" dirty="0">
                <a:solidFill>
                  <a:srgbClr val="FFFFFF"/>
                </a:solidFill>
              </a:rPr>
              <a:t>WebCT PowerLinks SDK</a:t>
            </a:r>
          </a:p>
          <a:p>
            <a:pPr lvl="0" algn="l">
              <a:defRPr sz="1800">
                <a:solidFill>
                  <a:srgbClr val="000000"/>
                </a:solidFill>
              </a:defRPr>
            </a:pPr>
            <a:endParaRPr sz="2700" dirty="0">
              <a:solidFill>
                <a:srgbClr val="FFFFFF"/>
              </a:solidFill>
            </a:endParaRPr>
          </a:p>
          <a:p>
            <a:pPr lvl="0" algn="l">
              <a:defRPr sz="1800">
                <a:solidFill>
                  <a:srgbClr val="000000"/>
                </a:solidFill>
              </a:defRPr>
            </a:pPr>
            <a:r>
              <a:rPr sz="2700" dirty="0">
                <a:solidFill>
                  <a:srgbClr val="FFFFFF"/>
                </a:solidFill>
              </a:rPr>
              <a:t>Joseph Hardin </a:t>
            </a:r>
          </a:p>
          <a:p>
            <a:pPr lvl="0" algn="l">
              <a:defRPr sz="1800">
                <a:solidFill>
                  <a:srgbClr val="000000"/>
                </a:solidFill>
              </a:defRPr>
            </a:pPr>
            <a:r>
              <a:rPr sz="2700" dirty="0">
                <a:solidFill>
                  <a:srgbClr val="FFFFFF"/>
                </a:solidFill>
              </a:rPr>
              <a:t>University of Michigan </a:t>
            </a:r>
          </a:p>
        </p:txBody>
      </p:sp>
      <p:sp>
        <p:nvSpPr>
          <p:cNvPr id="62" name="Shape 62"/>
          <p:cNvSpPr/>
          <p:nvPr/>
        </p:nvSpPr>
        <p:spPr>
          <a:xfrm>
            <a:off x="6579364" y="6709108"/>
            <a:ext cx="2816126" cy="456535"/>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lvl1pPr>
              <a:defRPr>
                <a:solidFill>
                  <a:srgbClr val="FFFB00"/>
                </a:solidFill>
              </a:defRPr>
            </a:lvl1pPr>
          </a:lstStyle>
          <a:p>
            <a:pPr lvl="0">
              <a:defRPr sz="1800">
                <a:solidFill>
                  <a:srgbClr val="000000"/>
                </a:solidFill>
              </a:defRPr>
            </a:pPr>
            <a:r>
              <a:rPr sz="2500"/>
              <a:t>September 3, 2004</a:t>
            </a:r>
          </a:p>
        </p:txBody>
      </p:sp>
    </p:spTree>
    <p:extLst>
      <p:ext uri="{BB962C8B-B14F-4D97-AF65-F5344CB8AC3E}">
        <p14:creationId xmlns:p14="http://schemas.microsoft.com/office/powerpoint/2010/main" val="32287824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181</TotalTime>
  <Words>1498</Words>
  <Application>Microsoft Macintosh PowerPoint</Application>
  <PresentationFormat>Custom</PresentationFormat>
  <Paragraphs>274</Paragraphs>
  <Slides>43</Slides>
  <Notes>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Default</vt:lpstr>
      <vt:lpstr>PowerPoint Presentation</vt:lpstr>
      <vt:lpstr>Disclaimer</vt:lpstr>
      <vt:lpstr>PowerPoint Presentation</vt:lpstr>
      <vt:lpstr>PowerPoint Presentation</vt:lpstr>
      <vt:lpstr>PowerPoint Presentation</vt:lpstr>
      <vt:lpstr>A Little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Platforms that Accept IMS Apps! http://imscatalog.org/ </vt:lpstr>
      <vt:lpstr>PowerPoint Presentation</vt:lpstr>
      <vt:lpstr>Important Standards</vt:lpstr>
      <vt:lpstr>PowerPoint Presentation</vt:lpstr>
      <vt:lpstr>Active Standards</vt:lpstr>
      <vt:lpstr>Other Standards Activity</vt:lpstr>
      <vt:lpstr>IMS Learning Tools Interoperability</vt:lpstr>
      <vt:lpstr>Basic LTI (LTI 1.0) – May 2010</vt:lpstr>
      <vt:lpstr>PowerPoint Presentation</vt:lpstr>
      <vt:lpstr>LTI 1.1 (March 2012)</vt:lpstr>
      <vt:lpstr>PowerPoint Presentation</vt:lpstr>
      <vt:lpstr>PowerPoint Presentation</vt:lpstr>
      <vt:lpstr>Demonstration of LTI 1.1 and POX</vt:lpstr>
      <vt:lpstr>LTI 2.0 (Final, January 2014)</vt:lpstr>
      <vt:lpstr>JSON-LD – www.json-ld.org</vt:lpstr>
      <vt:lpstr>PowerPoint Presentation</vt:lpstr>
      <vt:lpstr>PowerPoint Presentation</vt:lpstr>
      <vt:lpstr>Demonstration of Registration and JSON-LD</vt:lpstr>
      <vt:lpstr>Demonstration of Full LTI 20 Registration Cycle in Sakai</vt:lpstr>
      <vt:lpstr>LTI 2.1 – Public Draft</vt:lpstr>
      <vt:lpstr>PowerPoint Presentation</vt:lpstr>
      <vt:lpstr>LTI 2.2 – Just a list</vt:lpstr>
      <vt:lpstr>PowerPoint Presentation</vt:lpstr>
      <vt:lpstr>PowerPoint Presentation</vt:lpstr>
      <vt:lpstr>Common Cartridge 2.0</vt:lpstr>
      <vt:lpstr>Caliper – Next Session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Charles Severance</cp:lastModifiedBy>
  <cp:revision>21</cp:revision>
  <dcterms:modified xsi:type="dcterms:W3CDTF">2015-06-02T14:07:49Z</dcterms:modified>
</cp:coreProperties>
</file>